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989" r:id="rId1"/>
    <p:sldMasterId id="2147484018" r:id="rId2"/>
    <p:sldMasterId id="2147484022" r:id="rId3"/>
    <p:sldMasterId id="2147484035" r:id="rId4"/>
    <p:sldMasterId id="2147484038" r:id="rId5"/>
    <p:sldMasterId id="2147484051" r:id="rId6"/>
    <p:sldMasterId id="2147484057" r:id="rId7"/>
    <p:sldMasterId id="2147484063" r:id="rId8"/>
  </p:sldMasterIdLst>
  <p:notesMasterIdLst>
    <p:notesMasterId r:id="rId36"/>
  </p:notesMasterIdLst>
  <p:handoutMasterIdLst>
    <p:handoutMasterId r:id="rId37"/>
  </p:handoutMasterIdLst>
  <p:sldIdLst>
    <p:sldId id="788" r:id="rId9"/>
    <p:sldId id="793" r:id="rId10"/>
    <p:sldId id="791" r:id="rId11"/>
    <p:sldId id="792" r:id="rId12"/>
    <p:sldId id="789" r:id="rId13"/>
    <p:sldId id="689" r:id="rId14"/>
    <p:sldId id="754" r:id="rId15"/>
    <p:sldId id="763" r:id="rId16"/>
    <p:sldId id="756" r:id="rId17"/>
    <p:sldId id="783" r:id="rId18"/>
    <p:sldId id="730" r:id="rId19"/>
    <p:sldId id="750" r:id="rId20"/>
    <p:sldId id="696" r:id="rId21"/>
    <p:sldId id="741" r:id="rId22"/>
    <p:sldId id="777" r:id="rId23"/>
    <p:sldId id="786" r:id="rId24"/>
    <p:sldId id="775" r:id="rId25"/>
    <p:sldId id="732" r:id="rId26"/>
    <p:sldId id="738" r:id="rId27"/>
    <p:sldId id="739" r:id="rId28"/>
    <p:sldId id="742" r:id="rId29"/>
    <p:sldId id="759" r:id="rId30"/>
    <p:sldId id="760" r:id="rId31"/>
    <p:sldId id="781" r:id="rId32"/>
    <p:sldId id="714" r:id="rId33"/>
    <p:sldId id="785" r:id="rId34"/>
    <p:sldId id="794" r:id="rId35"/>
  </p:sldIdLst>
  <p:sldSz cx="9144000" cy="6858000" type="screen4x3"/>
  <p:notesSz cx="6799263" cy="9929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6" userDrawn="1">
          <p15:clr>
            <a:srgbClr val="A4A3A4"/>
          </p15:clr>
        </p15:guide>
        <p15:guide id="2" pos="2241" userDrawn="1">
          <p15:clr>
            <a:srgbClr val="A4A3A4"/>
          </p15:clr>
        </p15:guide>
        <p15:guide id="3" orient="horz" pos="3224" userDrawn="1">
          <p15:clr>
            <a:srgbClr val="A4A3A4"/>
          </p15:clr>
        </p15:guide>
        <p15:guide id="4" pos="2238" userDrawn="1">
          <p15:clr>
            <a:srgbClr val="A4A3A4"/>
          </p15:clr>
        </p15:guide>
        <p15:guide id="5" orient="horz" pos="3129">
          <p15:clr>
            <a:srgbClr val="A4A3A4"/>
          </p15:clr>
        </p15:guide>
        <p15:guide id="6" orient="horz" pos="3127">
          <p15:clr>
            <a:srgbClr val="A4A3A4"/>
          </p15:clr>
        </p15:guide>
        <p15:guide id="7" pos="2144">
          <p15:clr>
            <a:srgbClr val="A4A3A4"/>
          </p15:clr>
        </p15:guide>
        <p15:guide id="8" pos="2141">
          <p15:clr>
            <a:srgbClr val="A4A3A4"/>
          </p15:clr>
        </p15:guide>
        <p15:guide id="9" orient="horz" pos="3227">
          <p15:clr>
            <a:srgbClr val="A4A3A4"/>
          </p15:clr>
        </p15:guide>
        <p15:guide id="10" orient="horz" pos="3225">
          <p15:clr>
            <a:srgbClr val="A4A3A4"/>
          </p15:clr>
        </p15:guide>
        <p15:guide id="11" orient="horz" pos="3130">
          <p15:clr>
            <a:srgbClr val="A4A3A4"/>
          </p15:clr>
        </p15:guide>
        <p15:guide id="12" orient="horz" pos="3128">
          <p15:clr>
            <a:srgbClr val="A4A3A4"/>
          </p15:clr>
        </p15:guide>
        <p15:guide id="13" pos="2242">
          <p15:clr>
            <a:srgbClr val="A4A3A4"/>
          </p15:clr>
        </p15:guide>
        <p15:guide id="14" pos="2239">
          <p15:clr>
            <a:srgbClr val="A4A3A4"/>
          </p15:clr>
        </p15:guide>
        <p15:guide id="15" pos="2145">
          <p15:clr>
            <a:srgbClr val="A4A3A4"/>
          </p15:clr>
        </p15:guide>
        <p15:guide id="16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700"/>
    <a:srgbClr val="FF0000"/>
    <a:srgbClr val="CC9900"/>
    <a:srgbClr val="3D5461"/>
    <a:srgbClr val="333333"/>
    <a:srgbClr val="5F5F5F"/>
    <a:srgbClr val="F8FFFF"/>
    <a:srgbClr val="292929"/>
    <a:srgbClr val="F0C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99290" autoAdjust="0"/>
  </p:normalViewPr>
  <p:slideViewPr>
    <p:cSldViewPr snapToGrid="0">
      <p:cViewPr varScale="1">
        <p:scale>
          <a:sx n="89" d="100"/>
          <a:sy n="89" d="100"/>
        </p:scale>
        <p:origin x="111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202" y="-96"/>
      </p:cViewPr>
      <p:guideLst>
        <p:guide orient="horz" pos="3226"/>
        <p:guide pos="2241"/>
        <p:guide orient="horz" pos="3224"/>
        <p:guide pos="2238"/>
        <p:guide orient="horz" pos="3129"/>
        <p:guide orient="horz" pos="3127"/>
        <p:guide pos="2144"/>
        <p:guide pos="2141"/>
        <p:guide orient="horz" pos="3227"/>
        <p:guide orient="horz" pos="3225"/>
        <p:guide orient="horz" pos="3130"/>
        <p:guide orient="horz" pos="3128"/>
        <p:guide pos="2242"/>
        <p:guide pos="2239"/>
        <p:guide pos="214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46823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8" tIns="44524" rIns="89048" bIns="44524" numCol="1" anchor="t" anchorCtr="0" compatLnSpc="1">
            <a:prstTxWarp prst="textNoShape">
              <a:avLst/>
            </a:prstTxWarp>
          </a:bodyPr>
          <a:lstStyle>
            <a:lvl1pPr>
              <a:defRPr sz="1100" baseline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855" y="1"/>
            <a:ext cx="2946823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8" tIns="44524" rIns="89048" bIns="44524" numCol="1" anchor="t" anchorCtr="0" compatLnSpc="1">
            <a:prstTxWarp prst="textNoShape">
              <a:avLst/>
            </a:prstTxWarp>
          </a:bodyPr>
          <a:lstStyle>
            <a:lvl1pPr algn="r">
              <a:defRPr sz="1100" baseline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31817"/>
            <a:ext cx="2946823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8" tIns="44524" rIns="89048" bIns="44524" numCol="1" anchor="b" anchorCtr="0" compatLnSpc="1">
            <a:prstTxWarp prst="textNoShape">
              <a:avLst/>
            </a:prstTxWarp>
          </a:bodyPr>
          <a:lstStyle>
            <a:lvl1pPr>
              <a:defRPr sz="1100" baseline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855" y="9431817"/>
            <a:ext cx="2946823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8" tIns="44524" rIns="89048" bIns="44524" numCol="1" anchor="b" anchorCtr="0" compatLnSpc="1">
            <a:prstTxWarp prst="textNoShape">
              <a:avLst/>
            </a:prstTxWarp>
          </a:bodyPr>
          <a:lstStyle>
            <a:lvl1pPr algn="r">
              <a:defRPr sz="1100" baseline="0"/>
            </a:lvl1pPr>
          </a:lstStyle>
          <a:p>
            <a:pPr>
              <a:defRPr/>
            </a:pPr>
            <a:fld id="{BB4F2BA1-D078-446C-9E75-2D104AEA9F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612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46823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48" tIns="44524" rIns="89048" bIns="44524" numCol="1" anchor="t" anchorCtr="0" compatLnSpc="1">
            <a:prstTxWarp prst="textNoShape">
              <a:avLst/>
            </a:prstTxWarp>
          </a:bodyPr>
          <a:lstStyle>
            <a:lvl1pPr>
              <a:defRPr sz="1100" baseline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442" y="1"/>
            <a:ext cx="2946823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48" tIns="44524" rIns="89048" bIns="44524" numCol="1" anchor="t" anchorCtr="0" compatLnSpc="1">
            <a:prstTxWarp prst="textNoShape">
              <a:avLst/>
            </a:prstTxWarp>
          </a:bodyPr>
          <a:lstStyle>
            <a:lvl1pPr algn="r">
              <a:defRPr sz="1100" baseline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204" y="4716700"/>
            <a:ext cx="4984857" cy="446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48" tIns="44524" rIns="89048" bIns="44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33403"/>
            <a:ext cx="2946823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48" tIns="44524" rIns="89048" bIns="44524" numCol="1" anchor="b" anchorCtr="0" compatLnSpc="1">
            <a:prstTxWarp prst="textNoShape">
              <a:avLst/>
            </a:prstTxWarp>
          </a:bodyPr>
          <a:lstStyle>
            <a:lvl1pPr>
              <a:defRPr sz="1100" baseline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442" y="9433403"/>
            <a:ext cx="2946823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48" tIns="44524" rIns="89048" bIns="44524" numCol="1" anchor="b" anchorCtr="0" compatLnSpc="1">
            <a:prstTxWarp prst="textNoShape">
              <a:avLst/>
            </a:prstTxWarp>
          </a:bodyPr>
          <a:lstStyle>
            <a:lvl1pPr algn="r">
              <a:defRPr sz="1100" baseline="0"/>
            </a:lvl1pPr>
          </a:lstStyle>
          <a:p>
            <a:pPr>
              <a:defRPr/>
            </a:pPr>
            <a:fld id="{02F1C803-2211-4DF2-A8A6-948B131579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222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671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82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ea typeface="+mn-ea"/>
                <a:cs typeface="Arial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pt-BR" altLang="pt-BR" baseline="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5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pt-BR" altLang="pt-BR" baseline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27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pt-BR" altLang="pt-BR" baseline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01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941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29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20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77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07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8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00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0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5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15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24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72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68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8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08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3850588" y="9431180"/>
            <a:ext cx="2947088" cy="49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BAC171-A5DC-460A-83A7-F795FECA115A}" type="slidenum">
              <a:rPr lang="pt-BR" altLang="pt-BR" baseline="0" smtClean="0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pt-BR" altLang="pt-BR" baseline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3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34977" y="5418138"/>
            <a:ext cx="8253413" cy="3159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Cliquez pour modifier le style des sous-titres du masque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1327" y="4003679"/>
            <a:ext cx="8247063" cy="73501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Cliquez pour modifier le style du titre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228975" y="6324600"/>
            <a:ext cx="2895600" cy="269875"/>
          </a:xfrm>
        </p:spPr>
        <p:txBody>
          <a:bodyPr lIns="0" tIns="0" rIns="0" bIns="0"/>
          <a:lstStyle>
            <a:lvl1pPr algn="l" eaLnBrk="0" hangingPunct="0">
              <a:defRPr sz="1100" b="0"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453188" y="6324600"/>
            <a:ext cx="1905000" cy="2698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chemeClr val="bg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087A7361-9807-4C0F-9DC6-FE6819E22435}" type="slidenum">
              <a:rPr lang="en-US" baseline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baseline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16700" y="549275"/>
            <a:ext cx="2058988" cy="55260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38152" y="549275"/>
            <a:ext cx="6026150" cy="55260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8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5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391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016855"/>
      </p:ext>
    </p:extLst>
  </p:cSld>
  <p:clrMapOvr>
    <a:masterClrMapping/>
  </p:clrMapOvr>
  <p:transition spd="med">
    <p:cut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5EDD0-342E-4CCB-B210-E7F12067B256}" type="slidenum">
              <a:rPr lang="pt-BR" altLang="pt-BR">
                <a:solidFill>
                  <a:srgbClr val="696969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85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35222" y="5418139"/>
            <a:ext cx="8253047" cy="315912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GB"/>
              <a:t>Clique para editar o estilo do subtítulo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1082" y="4003678"/>
            <a:ext cx="8247184" cy="7350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Clique para editar o estilo do título mestre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152" y="6324603"/>
            <a:ext cx="2281604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 b="0">
                <a:ea typeface="+mn-ea"/>
              </a:defRPr>
            </a:lvl1pPr>
          </a:lstStyle>
          <a:p>
            <a:endParaRPr lang="en-GB" baseline="0" dirty="0">
              <a:solidFill>
                <a:srgbClr val="696969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02977" y="6324603"/>
            <a:ext cx="2895600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 b="0">
                <a:ea typeface="+mn-ea"/>
              </a:defRPr>
            </a:lvl1pPr>
          </a:lstStyle>
          <a:p>
            <a:r>
              <a:rPr lang="en-GB" baseline="0" dirty="0">
                <a:solidFill>
                  <a:srgbClr val="696969"/>
                </a:solidFill>
              </a:rPr>
              <a:t>ArcelorMittal Confidential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3265" y="6324603"/>
            <a:ext cx="1905000" cy="269875"/>
          </a:xfrm>
        </p:spPr>
        <p:txBody>
          <a:bodyPr/>
          <a:lstStyle>
            <a:lvl1pPr>
              <a:defRPr b="0"/>
            </a:lvl1pPr>
          </a:lstStyle>
          <a:p>
            <a:fld id="{EEEC4E74-4442-4412-81A6-612F8DC139CD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7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31351" y="6525347"/>
            <a:ext cx="1905000" cy="2698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696969"/>
                </a:solidFill>
              </a:rPr>
              <a:t>Ideraldo Cruz Feb 2013</a:t>
            </a:r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4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7FBFC6-4849-43D3-B860-AB8A286E17B7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01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078" y="1960563"/>
            <a:ext cx="41089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2693" y="1960563"/>
            <a:ext cx="41089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6BE5A5-F34E-4307-95E6-0AC3894FEA49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5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06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06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C16C97-3B64-4AE5-927D-6D1EF8AF71FE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8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D5DC52-23AF-44D3-8018-990FC4C68F72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EC05E6-828E-4D07-AE8C-883F96458CC3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9C7533-E8CF-4EA0-89F1-DAEEFBB24CA1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79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5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5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5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FDC9E3-A41D-4939-A760-8731B59BD5AE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84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F5EA4B-1E62-4911-B45C-CE42C55C5AB8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9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996" y="230191"/>
            <a:ext cx="2089638" cy="5845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080" y="230191"/>
            <a:ext cx="6128238" cy="5845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22B5C3-D2B2-4F69-9D7C-AA7250C61812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58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3080" y="230191"/>
            <a:ext cx="8358553" cy="5845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98323" y="6664328"/>
            <a:ext cx="1905000" cy="269875"/>
          </a:xfrm>
        </p:spPr>
        <p:txBody>
          <a:bodyPr/>
          <a:lstStyle>
            <a:lvl1pPr>
              <a:defRPr/>
            </a:lvl1pPr>
          </a:lstStyle>
          <a:p>
            <a:fld id="{902B5BE7-7F6A-4F89-8F67-B47BF42B3D4E}" type="slidenum">
              <a:rPr lang="en-GB">
                <a:solidFill>
                  <a:srgbClr val="696969"/>
                </a:solidFill>
              </a:rPr>
              <a:pPr/>
              <a:t>‹#›</a:t>
            </a:fld>
            <a:endParaRPr lang="en-GB" dirty="0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99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855120"/>
      </p:ext>
    </p:extLst>
  </p:cSld>
  <p:clrMapOvr>
    <a:masterClrMapping/>
  </p:clrMapOvr>
  <p:transition spd="med">
    <p:cut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5EDD0-342E-4CCB-B210-E7F12067B256}" type="slidenum">
              <a:rPr lang="pt-BR" altLang="pt-BR">
                <a:solidFill>
                  <a:srgbClr val="696969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5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38"/>
            </a:lvl1pPr>
            <a:lvl2pPr marL="456986" indent="0" algn="ctr">
              <a:buNone/>
              <a:defRPr sz="1969"/>
            </a:lvl2pPr>
            <a:lvl3pPr marL="913973" indent="0" algn="ctr">
              <a:buNone/>
              <a:defRPr sz="1781"/>
            </a:lvl3pPr>
            <a:lvl4pPr marL="1370957" indent="0" algn="ctr">
              <a:buNone/>
              <a:defRPr sz="1594"/>
            </a:lvl4pPr>
            <a:lvl5pPr marL="1827942" indent="0" algn="ctr">
              <a:buNone/>
              <a:defRPr sz="1594"/>
            </a:lvl5pPr>
            <a:lvl6pPr marL="2284929" indent="0" algn="ctr">
              <a:buNone/>
              <a:defRPr sz="1594"/>
            </a:lvl6pPr>
            <a:lvl7pPr marL="2741915" indent="0" algn="ctr">
              <a:buNone/>
              <a:defRPr sz="1594"/>
            </a:lvl7pPr>
            <a:lvl8pPr marL="3198900" indent="0" algn="ctr">
              <a:buNone/>
              <a:defRPr sz="1594"/>
            </a:lvl8pPr>
            <a:lvl9pPr marL="3655884" indent="0" algn="ctr">
              <a:buNone/>
              <a:defRPr sz="159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2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45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38">
                <a:solidFill>
                  <a:schemeClr val="tx1"/>
                </a:solidFill>
              </a:defRPr>
            </a:lvl1pPr>
            <a:lvl2pPr marL="456986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781">
                <a:solidFill>
                  <a:schemeClr val="tx1">
                    <a:tint val="75000"/>
                  </a:schemeClr>
                </a:solidFill>
              </a:defRPr>
            </a:lvl3pPr>
            <a:lvl4pPr marL="1370957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7942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84929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41915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98900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55884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37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79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6"/>
            <a:ext cx="3868340" cy="823912"/>
          </a:xfrm>
        </p:spPr>
        <p:txBody>
          <a:bodyPr anchor="b"/>
          <a:lstStyle>
            <a:lvl1pPr marL="0" indent="0">
              <a:buNone/>
              <a:defRPr sz="2438" b="1"/>
            </a:lvl1pPr>
            <a:lvl2pPr marL="456986" indent="0">
              <a:buNone/>
              <a:defRPr sz="1969" b="1"/>
            </a:lvl2pPr>
            <a:lvl3pPr marL="913973" indent="0">
              <a:buNone/>
              <a:defRPr sz="1781" b="1"/>
            </a:lvl3pPr>
            <a:lvl4pPr marL="1370957" indent="0">
              <a:buNone/>
              <a:defRPr sz="1594" b="1"/>
            </a:lvl4pPr>
            <a:lvl5pPr marL="1827942" indent="0">
              <a:buNone/>
              <a:defRPr sz="1594" b="1"/>
            </a:lvl5pPr>
            <a:lvl6pPr marL="2284929" indent="0">
              <a:buNone/>
              <a:defRPr sz="1594" b="1"/>
            </a:lvl6pPr>
            <a:lvl7pPr marL="2741915" indent="0">
              <a:buNone/>
              <a:defRPr sz="1594" b="1"/>
            </a:lvl7pPr>
            <a:lvl8pPr marL="3198900" indent="0">
              <a:buNone/>
              <a:defRPr sz="1594" b="1"/>
            </a:lvl8pPr>
            <a:lvl9pPr marL="3655884" indent="0">
              <a:buNone/>
              <a:defRPr sz="159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6"/>
            <a:ext cx="3887391" cy="823912"/>
          </a:xfrm>
        </p:spPr>
        <p:txBody>
          <a:bodyPr anchor="b"/>
          <a:lstStyle>
            <a:lvl1pPr marL="0" indent="0">
              <a:buNone/>
              <a:defRPr sz="2438" b="1"/>
            </a:lvl1pPr>
            <a:lvl2pPr marL="456986" indent="0">
              <a:buNone/>
              <a:defRPr sz="1969" b="1"/>
            </a:lvl2pPr>
            <a:lvl3pPr marL="913973" indent="0">
              <a:buNone/>
              <a:defRPr sz="1781" b="1"/>
            </a:lvl3pPr>
            <a:lvl4pPr marL="1370957" indent="0">
              <a:buNone/>
              <a:defRPr sz="1594" b="1"/>
            </a:lvl4pPr>
            <a:lvl5pPr marL="1827942" indent="0">
              <a:buNone/>
              <a:defRPr sz="1594" b="1"/>
            </a:lvl5pPr>
            <a:lvl6pPr marL="2284929" indent="0">
              <a:buNone/>
              <a:defRPr sz="1594" b="1"/>
            </a:lvl6pPr>
            <a:lvl7pPr marL="2741915" indent="0">
              <a:buNone/>
              <a:defRPr sz="1594" b="1"/>
            </a:lvl7pPr>
            <a:lvl8pPr marL="3198900" indent="0">
              <a:buNone/>
              <a:defRPr sz="1594" b="1"/>
            </a:lvl8pPr>
            <a:lvl9pPr marL="3655884" indent="0">
              <a:buNone/>
              <a:defRPr sz="159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4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33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4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8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4" y="987429"/>
            <a:ext cx="4629150" cy="4873625"/>
          </a:xfrm>
        </p:spPr>
        <p:txBody>
          <a:bodyPr/>
          <a:lstStyle>
            <a:lvl1pPr>
              <a:defRPr sz="3188"/>
            </a:lvl1pPr>
            <a:lvl2pPr>
              <a:defRPr sz="2813"/>
            </a:lvl2pPr>
            <a:lvl3pPr>
              <a:defRPr sz="2438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6986" indent="0">
              <a:buNone/>
              <a:defRPr sz="1406"/>
            </a:lvl2pPr>
            <a:lvl3pPr marL="913973" indent="0">
              <a:buNone/>
              <a:defRPr sz="1219"/>
            </a:lvl3pPr>
            <a:lvl4pPr marL="1370957" indent="0">
              <a:buNone/>
              <a:defRPr sz="1031"/>
            </a:lvl4pPr>
            <a:lvl5pPr marL="1827942" indent="0">
              <a:buNone/>
              <a:defRPr sz="1031"/>
            </a:lvl5pPr>
            <a:lvl6pPr marL="2284929" indent="0">
              <a:buNone/>
              <a:defRPr sz="1031"/>
            </a:lvl6pPr>
            <a:lvl7pPr marL="2741915" indent="0">
              <a:buNone/>
              <a:defRPr sz="1031"/>
            </a:lvl7pPr>
            <a:lvl8pPr marL="3198900" indent="0">
              <a:buNone/>
              <a:defRPr sz="1031"/>
            </a:lvl8pPr>
            <a:lvl9pPr marL="3655884" indent="0">
              <a:buNone/>
              <a:defRPr sz="10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38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8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4" y="987429"/>
            <a:ext cx="4629150" cy="4873625"/>
          </a:xfrm>
        </p:spPr>
        <p:txBody>
          <a:bodyPr anchor="t"/>
          <a:lstStyle>
            <a:lvl1pPr marL="0" indent="0">
              <a:buNone/>
              <a:defRPr sz="3188"/>
            </a:lvl1pPr>
            <a:lvl2pPr marL="456986" indent="0">
              <a:buNone/>
              <a:defRPr sz="2813"/>
            </a:lvl2pPr>
            <a:lvl3pPr marL="913973" indent="0">
              <a:buNone/>
              <a:defRPr sz="2438"/>
            </a:lvl3pPr>
            <a:lvl4pPr marL="1370957" indent="0">
              <a:buNone/>
              <a:defRPr sz="1969"/>
            </a:lvl4pPr>
            <a:lvl5pPr marL="1827942" indent="0">
              <a:buNone/>
              <a:defRPr sz="1969"/>
            </a:lvl5pPr>
            <a:lvl6pPr marL="2284929" indent="0">
              <a:buNone/>
              <a:defRPr sz="1969"/>
            </a:lvl6pPr>
            <a:lvl7pPr marL="2741915" indent="0">
              <a:buNone/>
              <a:defRPr sz="1969"/>
            </a:lvl7pPr>
            <a:lvl8pPr marL="3198900" indent="0">
              <a:buNone/>
              <a:defRPr sz="1969"/>
            </a:lvl8pPr>
            <a:lvl9pPr marL="3655884" indent="0">
              <a:buNone/>
              <a:defRPr sz="196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6986" indent="0">
              <a:buNone/>
              <a:defRPr sz="1406"/>
            </a:lvl2pPr>
            <a:lvl3pPr marL="913973" indent="0">
              <a:buNone/>
              <a:defRPr sz="1219"/>
            </a:lvl3pPr>
            <a:lvl4pPr marL="1370957" indent="0">
              <a:buNone/>
              <a:defRPr sz="1031"/>
            </a:lvl4pPr>
            <a:lvl5pPr marL="1827942" indent="0">
              <a:buNone/>
              <a:defRPr sz="1031"/>
            </a:lvl5pPr>
            <a:lvl6pPr marL="2284929" indent="0">
              <a:buNone/>
              <a:defRPr sz="1031"/>
            </a:lvl6pPr>
            <a:lvl7pPr marL="2741915" indent="0">
              <a:buNone/>
              <a:defRPr sz="1031"/>
            </a:lvl7pPr>
            <a:lvl8pPr marL="3198900" indent="0">
              <a:buNone/>
              <a:defRPr sz="1031"/>
            </a:lvl8pPr>
            <a:lvl9pPr marL="3655884" indent="0">
              <a:buNone/>
              <a:defRPr sz="10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13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87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39738" y="196056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33915" y="196056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71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863184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99040" y="835580"/>
            <a:ext cx="774592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13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375167"/>
          </a:xfrm>
        </p:spPr>
        <p:txBody>
          <a:bodyPr lIns="0" tIns="0" rIns="0" bIns="0"/>
          <a:lstStyle>
            <a:lvl1pPr>
              <a:defRPr sz="243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18065" y="2287785"/>
            <a:ext cx="3735586" cy="230832"/>
          </a:xfrm>
        </p:spPr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581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375167"/>
          </a:xfrm>
        </p:spPr>
        <p:txBody>
          <a:bodyPr lIns="0" tIns="0" rIns="0" bIns="0"/>
          <a:lstStyle>
            <a:lvl1pPr>
              <a:defRPr sz="243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83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375167"/>
          </a:xfrm>
        </p:spPr>
        <p:txBody>
          <a:bodyPr lIns="0" tIns="0" rIns="0" bIns="0"/>
          <a:lstStyle>
            <a:lvl1pPr>
              <a:defRPr sz="243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9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41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99040" y="835580"/>
            <a:ext cx="774592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00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375167"/>
          </a:xfrm>
        </p:spPr>
        <p:txBody>
          <a:bodyPr lIns="0" tIns="0" rIns="0" bIns="0"/>
          <a:lstStyle>
            <a:lvl1pPr>
              <a:defRPr sz="243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18065" y="2287785"/>
            <a:ext cx="3735586" cy="230832"/>
          </a:xfrm>
        </p:spPr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49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375167"/>
          </a:xfrm>
        </p:spPr>
        <p:txBody>
          <a:bodyPr lIns="0" tIns="0" rIns="0" bIns="0"/>
          <a:lstStyle>
            <a:lvl1pPr>
              <a:defRPr sz="243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3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375167"/>
          </a:xfrm>
        </p:spPr>
        <p:txBody>
          <a:bodyPr lIns="0" tIns="0" rIns="0" bIns="0"/>
          <a:lstStyle>
            <a:lvl1pPr>
              <a:defRPr sz="243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9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94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99040" y="835580"/>
            <a:ext cx="774592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50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375167"/>
          </a:xfrm>
        </p:spPr>
        <p:txBody>
          <a:bodyPr lIns="0" tIns="0" rIns="0" bIns="0"/>
          <a:lstStyle>
            <a:lvl1pPr>
              <a:defRPr sz="243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18065" y="2287785"/>
            <a:ext cx="3735586" cy="230832"/>
          </a:xfrm>
        </p:spPr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54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375167"/>
          </a:xfrm>
        </p:spPr>
        <p:txBody>
          <a:bodyPr lIns="0" tIns="0" rIns="0" bIns="0"/>
          <a:lstStyle>
            <a:lvl1pPr>
              <a:defRPr sz="243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779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375167"/>
          </a:xfrm>
        </p:spPr>
        <p:txBody>
          <a:bodyPr lIns="0" tIns="0" rIns="0" bIns="0"/>
          <a:lstStyle>
            <a:lvl1pPr>
              <a:defRPr sz="243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4" y="188644"/>
            <a:ext cx="8234363" cy="792163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>
          <a:xfrm>
            <a:off x="1908175" y="6518275"/>
            <a:ext cx="5119688" cy="339725"/>
          </a:xfrm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vmlDrawing" Target="../drawings/vmlDrawing1.v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549275"/>
            <a:ext cx="82343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 style du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38" y="1960563"/>
            <a:ext cx="8235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charset="0"/>
                <a:ea typeface="+mn-ea"/>
              </a:defRPr>
            </a:lvl1pPr>
          </a:lstStyle>
          <a:p>
            <a:pPr eaLnBrk="1" hangingPunct="1">
              <a:defRPr/>
            </a:pPr>
            <a:endParaRPr lang="en-GB" baseline="0">
              <a:solidFill>
                <a:srgbClr val="696969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107504" y="6543501"/>
            <a:ext cx="18002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fld id="{4F693CB7-E935-4644-A056-6D26F805EEC3}" type="slidenum">
              <a:rPr lang="en-GB" sz="1000" b="1" baseline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sz="1000" b="1" baseline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3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247650" indent="-2476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42925" indent="-2936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200">
          <a:solidFill>
            <a:schemeClr val="tx1"/>
          </a:solidFill>
          <a:latin typeface="+mn-lt"/>
          <a:ea typeface="MS PGothic" pitchFamily="34" charset="-128"/>
        </a:defRPr>
      </a:lvl2pPr>
      <a:lvl3pPr marL="809625" indent="-2651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081088" indent="-2698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352550" indent="-2698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1809750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266950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2724150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181350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772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1" r:id="rId2"/>
    <p:sldLayoutId id="214748406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3079" y="230191"/>
            <a:ext cx="6265984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080" y="1960563"/>
            <a:ext cx="835855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os estilos do texto mestre</a:t>
            </a:r>
          </a:p>
          <a:p>
            <a:pPr lvl="1"/>
            <a:r>
              <a:rPr lang="en-GB" smtClean="0"/>
              <a:t>Segundo nível</a:t>
            </a:r>
          </a:p>
          <a:p>
            <a:pPr lvl="2"/>
            <a:r>
              <a:rPr lang="en-GB" smtClean="0"/>
              <a:t>Terceiro nível</a:t>
            </a:r>
          </a:p>
          <a:p>
            <a:pPr lvl="3"/>
            <a:r>
              <a:rPr lang="en-GB" smtClean="0"/>
              <a:t>Quarto nível</a:t>
            </a:r>
          </a:p>
          <a:p>
            <a:pPr lvl="4"/>
            <a:r>
              <a:rPr lang="en-GB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8323" y="6664328"/>
            <a:ext cx="1905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ea typeface="+mn-ea"/>
              </a:defRPr>
            </a:lvl1pPr>
          </a:lstStyle>
          <a:p>
            <a:fld id="{78403302-0BFB-4EF8-9D78-2D8CEC6BDBB1}" type="slidenum">
              <a:rPr lang="en-GB" b="1" baseline="0">
                <a:solidFill>
                  <a:srgbClr val="696969"/>
                </a:solidFill>
              </a:rPr>
              <a:pPr/>
              <a:t>‹#›</a:t>
            </a:fld>
            <a:endParaRPr lang="en-GB" b="1" baseline="0" dirty="0">
              <a:solidFill>
                <a:srgbClr val="696969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605955" y="222250"/>
            <a:ext cx="2181959" cy="1250950"/>
          </a:xfrm>
          <a:prstGeom prst="rect">
            <a:avLst/>
          </a:prstGeom>
          <a:solidFill>
            <a:srgbClr val="F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1800" b="1" baseline="0" dirty="0">
              <a:solidFill>
                <a:srgbClr val="696969"/>
              </a:solidFill>
              <a:ea typeface="MS PGothic"/>
            </a:endParaRPr>
          </a:p>
        </p:txBody>
      </p:sp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7729906" y="128591"/>
          <a:ext cx="1223596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0" name="Foto do Photo Editor" r:id="rId16" imgW="1737511" imgH="784762" progId="">
                  <p:embed/>
                </p:oleObj>
              </mc:Choice>
              <mc:Fallback>
                <p:oleObj name="Foto do Photo Editor" r:id="rId16" imgW="1737511" imgH="78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9906" y="128591"/>
                        <a:ext cx="1223596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CD4C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69696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AC48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70342" y="6686550"/>
            <a:ext cx="35755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GB" sz="1000" b="1" baseline="0" dirty="0">
                <a:solidFill>
                  <a:srgbClr val="696969"/>
                </a:solidFill>
              </a:rPr>
              <a:t>PAP</a:t>
            </a:r>
          </a:p>
        </p:txBody>
      </p:sp>
    </p:spTree>
    <p:extLst>
      <p:ext uri="{BB962C8B-B14F-4D97-AF65-F5344CB8AC3E}">
        <p14:creationId xmlns:p14="http://schemas.microsoft.com/office/powerpoint/2010/main" val="354885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247650" indent="-24765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93688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+mn-ea"/>
        </a:defRPr>
      </a:lvl2pPr>
      <a:lvl3pPr marL="809625" indent="-265113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081088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1352550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1809750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266950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2724150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181350" indent="-269875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2231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6356354"/>
            <a:ext cx="20574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3"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973" eaLnBrk="1" fontAlgn="auto" hangingPunct="1">
                <a:spcBef>
                  <a:spcPts val="0"/>
                </a:spcBef>
                <a:spcAft>
                  <a:spcPts val="0"/>
                </a:spcAft>
              </a:pPr>
              <a:t>4/3/2019</a:t>
            </a:fld>
            <a:endParaRPr lang="en-US" baseline="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ctr">
              <a:defRPr sz="12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3"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97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199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txStyles>
    <p:titleStyle>
      <a:lvl1pPr algn="l" defTabSz="913973" rtl="0" eaLnBrk="1" latinLnBrk="0" hangingPunct="1">
        <a:lnSpc>
          <a:spcPct val="90000"/>
        </a:lnSpc>
        <a:spcBef>
          <a:spcPct val="0"/>
        </a:spcBef>
        <a:buNone/>
        <a:defRPr sz="44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38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3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0" indent="-228493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5" indent="-228493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513422" indent="-228493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970408" indent="-228493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3" indent="-228493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9" indent="-228493" algn="l" defTabSz="9139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3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56986" algn="l" defTabSz="913973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3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2" algn="l" defTabSz="913973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84929" algn="l" defTabSz="913973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5" algn="l" defTabSz="913973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0" algn="l" defTabSz="913973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4" algn="l" defTabSz="913973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18065" y="2287785"/>
            <a:ext cx="37355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688" baseline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688" baseline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4/3/2019</a:t>
            </a:fld>
            <a:endParaRPr lang="en-US" sz="1688" baseline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pt-BR" sz="1688" baseline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 sz="1688" baseline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266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18065" y="2287785"/>
            <a:ext cx="37355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688" baseline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688" baseline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4/3/2019</a:t>
            </a:fld>
            <a:endParaRPr lang="en-US" sz="1688" baseline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pt-BR" sz="1688" baseline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 sz="1688" baseline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042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2466" y="829390"/>
            <a:ext cx="279975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18065" y="2287785"/>
            <a:ext cx="37355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688" baseline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688" baseline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4/3/2019</a:t>
            </a:fld>
            <a:endParaRPr lang="en-US" sz="1688" baseline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pt-BR" sz="1688" baseline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 sz="1688" baseline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025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28625">
        <a:defRPr>
          <a:latin typeface="+mn-lt"/>
          <a:ea typeface="+mn-ea"/>
          <a:cs typeface="+mn-cs"/>
        </a:defRPr>
      </a:lvl2pPr>
      <a:lvl3pPr marL="857250">
        <a:defRPr>
          <a:latin typeface="+mn-lt"/>
          <a:ea typeface="+mn-ea"/>
          <a:cs typeface="+mn-cs"/>
        </a:defRPr>
      </a:lvl3pPr>
      <a:lvl4pPr marL="1285875">
        <a:defRPr>
          <a:latin typeface="+mn-lt"/>
          <a:ea typeface="+mn-ea"/>
          <a:cs typeface="+mn-cs"/>
        </a:defRPr>
      </a:lvl4pPr>
      <a:lvl5pPr marL="1714500">
        <a:defRPr>
          <a:latin typeface="+mn-lt"/>
          <a:ea typeface="+mn-ea"/>
          <a:cs typeface="+mn-cs"/>
        </a:defRPr>
      </a:lvl5pPr>
      <a:lvl6pPr marL="2143125">
        <a:defRPr>
          <a:latin typeface="+mn-lt"/>
          <a:ea typeface="+mn-ea"/>
          <a:cs typeface="+mn-cs"/>
        </a:defRPr>
      </a:lvl6pPr>
      <a:lvl7pPr marL="2571750">
        <a:defRPr>
          <a:latin typeface="+mn-lt"/>
          <a:ea typeface="+mn-ea"/>
          <a:cs typeface="+mn-cs"/>
        </a:defRPr>
      </a:lvl7pPr>
      <a:lvl8pPr marL="3000375">
        <a:defRPr>
          <a:latin typeface="+mn-lt"/>
          <a:ea typeface="+mn-ea"/>
          <a:cs typeface="+mn-cs"/>
        </a:defRPr>
      </a:lvl8pPr>
      <a:lvl9pPr marL="34290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wmf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48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jpe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1.xml"/><Relationship Id="rId18" Type="http://schemas.openxmlformats.org/officeDocument/2006/relationships/slide" Target="slide26.xml"/><Relationship Id="rId26" Type="http://schemas.openxmlformats.org/officeDocument/2006/relationships/image" Target="../media/image40.png"/><Relationship Id="rId3" Type="http://schemas.openxmlformats.org/officeDocument/2006/relationships/image" Target="../media/image31.png"/><Relationship Id="rId21" Type="http://schemas.openxmlformats.org/officeDocument/2006/relationships/slide" Target="slide18.xml"/><Relationship Id="rId7" Type="http://schemas.openxmlformats.org/officeDocument/2006/relationships/slide" Target="slide16.xml"/><Relationship Id="rId12" Type="http://schemas.openxmlformats.org/officeDocument/2006/relationships/slide" Target="slide15.xml"/><Relationship Id="rId17" Type="http://schemas.openxmlformats.org/officeDocument/2006/relationships/slide" Target="slide19.xml"/><Relationship Id="rId25" Type="http://schemas.openxmlformats.org/officeDocument/2006/relationships/slide" Target="slide23.xml"/><Relationship Id="rId2" Type="http://schemas.openxmlformats.org/officeDocument/2006/relationships/image" Target="../media/image30.jpg"/><Relationship Id="rId16" Type="http://schemas.openxmlformats.org/officeDocument/2006/relationships/slide" Target="slide20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8.xml"/><Relationship Id="rId6" Type="http://schemas.openxmlformats.org/officeDocument/2006/relationships/slide" Target="slide17.xml"/><Relationship Id="rId11" Type="http://schemas.openxmlformats.org/officeDocument/2006/relationships/slide" Target="slide12.xml"/><Relationship Id="rId24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35.png"/><Relationship Id="rId23" Type="http://schemas.openxmlformats.org/officeDocument/2006/relationships/image" Target="../media/image38.png"/><Relationship Id="rId10" Type="http://schemas.openxmlformats.org/officeDocument/2006/relationships/slide" Target="slide14.xml"/><Relationship Id="rId19" Type="http://schemas.openxmlformats.org/officeDocument/2006/relationships/slide" Target="slide25.xml"/><Relationship Id="rId4" Type="http://schemas.openxmlformats.org/officeDocument/2006/relationships/image" Target="../media/image32.png"/><Relationship Id="rId9" Type="http://schemas.openxmlformats.org/officeDocument/2006/relationships/slide" Target="slide13.xml"/><Relationship Id="rId14" Type="http://schemas.openxmlformats.org/officeDocument/2006/relationships/image" Target="../media/image34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44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43.png"/><Relationship Id="rId2" Type="http://schemas.openxmlformats.org/officeDocument/2006/relationships/tags" Target="../tags/tag4.xml"/><Relationship Id="rId16" Type="http://schemas.openxmlformats.org/officeDocument/2006/relationships/image" Target="../media/image4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2.png"/><Relationship Id="rId5" Type="http://schemas.openxmlformats.org/officeDocument/2006/relationships/tags" Target="../tags/tag7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6" y="260648"/>
            <a:ext cx="858768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edondar Retângulo em um Canto Único 8"/>
          <p:cNvSpPr/>
          <p:nvPr/>
        </p:nvSpPr>
        <p:spPr>
          <a:xfrm rot="10800000" flipH="1">
            <a:off x="3707904" y="404664"/>
            <a:ext cx="5062687" cy="3888432"/>
          </a:xfrm>
          <a:prstGeom prst="round1Rect">
            <a:avLst>
              <a:gd name="adj" fmla="val 500"/>
            </a:avLst>
          </a:prstGeom>
          <a:solidFill>
            <a:srgbClr val="FF3700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</a:endParaRPr>
          </a:p>
        </p:txBody>
      </p:sp>
      <p:pic>
        <p:nvPicPr>
          <p:cNvPr id="10" name="logo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300" y="614586"/>
            <a:ext cx="1275395" cy="51015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968053" y="1268759"/>
            <a:ext cx="468052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 Slag </a:t>
            </a:r>
            <a:r>
              <a:rPr lang="pt-BR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pt-BR" sz="4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pt-BR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r>
              <a:rPr lang="pt-BR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Case </a:t>
            </a:r>
            <a:r>
              <a:rPr lang="pt-BR" sz="4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lang="pt-BR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Brazil</a:t>
            </a:r>
            <a:endParaRPr lang="pt-BR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934556" y="2660125"/>
            <a:ext cx="4903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 Henrique Andrade Borges</a:t>
            </a:r>
          </a:p>
          <a:p>
            <a:endParaRPr lang="pt-BR" sz="28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ArcelorMittal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 -</a:t>
            </a:r>
          </a:p>
          <a:p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Office</a:t>
            </a:r>
          </a:p>
        </p:txBody>
      </p:sp>
      <p:cxnSp>
        <p:nvCxnSpPr>
          <p:cNvPr id="18" name="Conector reto 17"/>
          <p:cNvCxnSpPr/>
          <p:nvPr/>
        </p:nvCxnSpPr>
        <p:spPr>
          <a:xfrm flipH="1">
            <a:off x="3934556" y="2592075"/>
            <a:ext cx="46237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edondar Retângulo em um Canto Único 18"/>
          <p:cNvSpPr/>
          <p:nvPr/>
        </p:nvSpPr>
        <p:spPr>
          <a:xfrm flipV="1">
            <a:off x="3744416" y="4653136"/>
            <a:ext cx="5004048" cy="1800200"/>
          </a:xfrm>
          <a:prstGeom prst="round1Rect">
            <a:avLst/>
          </a:prstGeom>
          <a:solidFill>
            <a:srgbClr val="414141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824037" y="4869160"/>
            <a:ext cx="482453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200" dirty="0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6th Slag </a:t>
            </a:r>
            <a:r>
              <a:rPr lang="pt-BR" altLang="pt-BR" sz="3200" dirty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Valorisation Symposium</a:t>
            </a:r>
          </a:p>
          <a:p>
            <a:endParaRPr lang="pt-BR" altLang="pt-BR" sz="2400" dirty="0" smtClean="0">
              <a:solidFill>
                <a:prstClr val="white"/>
              </a:solidFill>
              <a:latin typeface="Arial" charset="0"/>
              <a:ea typeface="MS PGothic" pitchFamily="34" charset="-128"/>
            </a:endParaRPr>
          </a:p>
          <a:p>
            <a:r>
              <a:rPr lang="pt-BR" altLang="pt-BR" sz="2400" dirty="0" err="1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Mechelen</a:t>
            </a:r>
            <a:r>
              <a:rPr lang="pt-BR" altLang="pt-BR" sz="2400" dirty="0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 - </a:t>
            </a:r>
            <a:r>
              <a:rPr lang="pt-BR" altLang="pt-BR" sz="2400" dirty="0" err="1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Belgium</a:t>
            </a:r>
            <a:endParaRPr lang="pt-BR" altLang="pt-BR" sz="2400" dirty="0" smtClean="0">
              <a:solidFill>
                <a:prstClr val="white"/>
              </a:solidFill>
              <a:latin typeface="Arial" charset="0"/>
              <a:ea typeface="MS PGothic" pitchFamily="34" charset="-128"/>
            </a:endParaRPr>
          </a:p>
          <a:p>
            <a:r>
              <a:rPr lang="pt-BR" altLang="pt-BR" sz="2400" dirty="0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3 </a:t>
            </a:r>
            <a:r>
              <a:rPr lang="pt-BR" altLang="pt-BR" sz="2400" dirty="0" err="1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April</a:t>
            </a:r>
            <a:r>
              <a:rPr lang="pt-BR" altLang="pt-BR" sz="2400" dirty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 2019</a:t>
            </a:r>
            <a:endParaRPr lang="en-GB" altLang="pt-BR" sz="2400" dirty="0">
              <a:solidFill>
                <a:prstClr val="white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4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70455" y="1280233"/>
            <a:ext cx="8643419" cy="5335105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064896" cy="5835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50131" y="1578184"/>
            <a:ext cx="8807450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The </a:t>
            </a:r>
            <a:r>
              <a:rPr lang="pt-BR" sz="2000" b="1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P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roblem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in </a:t>
            </a:r>
            <a:r>
              <a:rPr lang="pt-BR" sz="2000" b="1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N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umbers</a:t>
            </a:r>
            <a:endParaRPr lang="pt-BR" sz="2000" b="1" baseline="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VAG Rounded Std Light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131" y="2258811"/>
            <a:ext cx="8233261" cy="383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>
            <a:off x="5491938" y="3174786"/>
            <a:ext cx="0" cy="51327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em curva 10"/>
          <p:cNvCxnSpPr>
            <a:endCxn id="20" idx="2"/>
          </p:cNvCxnSpPr>
          <p:nvPr/>
        </p:nvCxnSpPr>
        <p:spPr>
          <a:xfrm>
            <a:off x="5491938" y="3431425"/>
            <a:ext cx="1378605" cy="17612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6870543" y="3108735"/>
            <a:ext cx="1539361" cy="9976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6951011" y="3218672"/>
            <a:ext cx="1378424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 between generation and destination = stock formation</a:t>
            </a: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544"/>
          <p:cNvSpPr txBox="1">
            <a:spLocks noChangeArrowheads="1"/>
          </p:cNvSpPr>
          <p:nvPr/>
        </p:nvSpPr>
        <p:spPr bwMode="auto">
          <a:xfrm>
            <a:off x="90646" y="343385"/>
            <a:ext cx="44370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Starting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Point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4013126" y="2365064"/>
            <a:ext cx="4100564" cy="3914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4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191028" y="1361325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064896" cy="480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231619" y="1549345"/>
            <a:ext cx="83927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Despite being classified as a non-hazardous waste according to Brazilian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standards,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utilization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lang="en-US" sz="1600" baseline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steel </a:t>
            </a:r>
            <a:r>
              <a:rPr lang="en-US" sz="1600" baseline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slag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Brazil still represents difficulties to the industries, mainly due to </a:t>
            </a:r>
            <a:r>
              <a:rPr lang="en-US" sz="16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restrictions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lang="en-US" sz="16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lack of positioning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the environmental agencies </a:t>
            </a:r>
            <a:r>
              <a:rPr lang="en-US" sz="1600" baseline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about </a:t>
            </a:r>
            <a:r>
              <a:rPr lang="en-US" sz="1600" baseline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forms of its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application. </a:t>
            </a:r>
            <a:endParaRPr lang="en-US" sz="1600" baseline="0" dirty="0" smtClean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16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São Paulo state, for example, there are only two uses authorized by the Environmental Agency: </a:t>
            </a:r>
            <a:r>
              <a:rPr lang="en-US" sz="16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Sub-base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roads/paving and manufacture of </a:t>
            </a:r>
            <a:r>
              <a:rPr lang="en-US" sz="16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concrete </a:t>
            </a:r>
            <a:r>
              <a:rPr lang="en-US" sz="1600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artefacts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pt-BR" sz="16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 Box 544"/>
          <p:cNvSpPr txBox="1">
            <a:spLocks noChangeArrowheads="1"/>
          </p:cNvSpPr>
          <p:nvPr/>
        </p:nvSpPr>
        <p:spPr bwMode="auto">
          <a:xfrm>
            <a:off x="134938" y="334812"/>
            <a:ext cx="44370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Difficulties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8" name="Picture 2" descr="http://betunel.com.br/betunews/wp-content/uploads/banco_mundial_invest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382" y="3673816"/>
            <a:ext cx="3343683" cy="2110232"/>
          </a:xfrm>
          <a:prstGeom prst="round2DiagRect">
            <a:avLst>
              <a:gd name="adj1" fmla="val 16667"/>
              <a:gd name="adj2" fmla="val 0"/>
            </a:avLst>
          </a:prstGeom>
          <a:ln w="7620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DSC_264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56990"/>
            <a:ext cx="3196870" cy="2127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2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312830" y="1412776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544"/>
          <p:cNvSpPr txBox="1">
            <a:spLocks noChangeArrowheads="1"/>
          </p:cNvSpPr>
          <p:nvPr/>
        </p:nvSpPr>
        <p:spPr bwMode="auto">
          <a:xfrm>
            <a:off x="168345" y="295539"/>
            <a:ext cx="5672899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Cause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Analysis</a:t>
            </a:r>
            <a:endParaRPr lang="pt-BR" altLang="pt-BR" sz="2400" b="1" baseline="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064896" cy="5835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69959"/>
              </p:ext>
            </p:extLst>
          </p:nvPr>
        </p:nvGraphicFramePr>
        <p:xfrm>
          <a:off x="239141" y="1387077"/>
          <a:ext cx="8534089" cy="371475"/>
        </p:xfrm>
        <a:graphic>
          <a:graphicData uri="http://schemas.openxmlformats.org/drawingml/2006/table">
            <a:tbl>
              <a:tblPr firstRow="1" bandRow="1"/>
              <a:tblGrid>
                <a:gridCol w="8534089"/>
              </a:tblGrid>
              <a:tr h="371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S P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S P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S P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S P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S P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S P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S P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S P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MS PGothic"/>
                        </a:defRPr>
                      </a:lvl9pPr>
                    </a:lstStyle>
                    <a:p>
                      <a:pPr algn="ctr" eaLnBrk="0" hangingPunct="0">
                        <a:spcBef>
                          <a:spcPct val="50000"/>
                        </a:spcBef>
                        <a:defRPr/>
                      </a:pPr>
                      <a:r>
                        <a:rPr lang="pt-BR" sz="1800" b="1" dirty="0" smtClean="0">
                          <a:solidFill>
                            <a:schemeClr val="bg1"/>
                          </a:solidFill>
                          <a:ea typeface="+mn-ea"/>
                          <a:cs typeface="+mn-cs"/>
                        </a:rPr>
                        <a:t>Ishikawa </a:t>
                      </a:r>
                      <a:r>
                        <a:rPr lang="pt-BR" sz="1800" b="1" dirty="0" err="1" smtClean="0">
                          <a:solidFill>
                            <a:schemeClr val="bg1"/>
                          </a:solidFill>
                          <a:ea typeface="+mn-ea"/>
                          <a:cs typeface="+mn-cs"/>
                        </a:rPr>
                        <a:t>Diagram</a:t>
                      </a:r>
                      <a:endParaRPr lang="pt-BR" sz="1800" b="1" dirty="0">
                        <a:solidFill>
                          <a:schemeClr val="bg1"/>
                        </a:solidFill>
                        <a:ea typeface="+mn-ea"/>
                        <a:cs typeface="+mn-cs"/>
                      </a:endParaRPr>
                    </a:p>
                  </a:txBody>
                  <a:tcPr marL="91445" marR="91445" marT="45798" marB="45798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C48C">
                        <a:lumMod val="7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Line 3"/>
          <p:cNvSpPr>
            <a:spLocks noChangeShapeType="1"/>
          </p:cNvSpPr>
          <p:nvPr/>
        </p:nvSpPr>
        <p:spPr bwMode="auto">
          <a:xfrm>
            <a:off x="993975" y="3955796"/>
            <a:ext cx="5775315" cy="0"/>
          </a:xfrm>
          <a:prstGeom prst="line">
            <a:avLst/>
          </a:prstGeom>
          <a:noFill/>
          <a:ln w="57150">
            <a:solidFill>
              <a:srgbClr val="69696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baseline="0">
              <a:solidFill>
                <a:srgbClr val="696969"/>
              </a:solidFill>
              <a:ea typeface="MS PGothic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6767383" y="3692798"/>
            <a:ext cx="1610369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rgbClr val="00B05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kern="0" baseline="0" dirty="0" err="1" smtClean="0">
                <a:solidFill>
                  <a:srgbClr val="FFFFFF"/>
                </a:solidFill>
                <a:latin typeface="Arial"/>
                <a:ea typeface="MS PGothic"/>
                <a:cs typeface="Arial" charset="0"/>
              </a:rPr>
              <a:t>Increasing</a:t>
            </a:r>
            <a:r>
              <a:rPr lang="pt-BR" sz="1400" b="1" kern="0" baseline="0" dirty="0" smtClean="0">
                <a:solidFill>
                  <a:srgbClr val="FFFFFF"/>
                </a:solidFill>
                <a:latin typeface="Arial"/>
                <a:ea typeface="MS PGothic"/>
                <a:cs typeface="Arial" charset="0"/>
              </a:rPr>
              <a:t> </a:t>
            </a:r>
            <a:r>
              <a:rPr lang="pt-BR" sz="1400" b="1" kern="0" baseline="0" dirty="0" err="1" smtClean="0">
                <a:solidFill>
                  <a:srgbClr val="FFFFFF"/>
                </a:solidFill>
                <a:latin typeface="Arial"/>
                <a:ea typeface="MS PGothic"/>
                <a:cs typeface="Arial" charset="0"/>
              </a:rPr>
              <a:t>slag</a:t>
            </a:r>
            <a:r>
              <a:rPr lang="pt-BR" sz="1400" b="1" kern="0" baseline="0" dirty="0" smtClean="0">
                <a:solidFill>
                  <a:srgbClr val="FFFFFF"/>
                </a:solidFill>
                <a:latin typeface="Arial"/>
                <a:ea typeface="MS PGothic"/>
                <a:cs typeface="Arial" charset="0"/>
              </a:rPr>
              <a:t> stocks</a:t>
            </a:r>
            <a:endParaRPr lang="pt-BR" sz="1400" b="1" kern="0" baseline="0" dirty="0">
              <a:solidFill>
                <a:srgbClr val="FFFFFF"/>
              </a:solidFill>
              <a:latin typeface="Arial"/>
              <a:ea typeface="MS PGothic"/>
              <a:cs typeface="Arial" charset="0"/>
            </a:endParaRPr>
          </a:p>
        </p:txBody>
      </p:sp>
      <p:sp>
        <p:nvSpPr>
          <p:cNvPr id="37" name="Line 5"/>
          <p:cNvSpPr>
            <a:spLocks noChangeShapeType="1"/>
          </p:cNvSpPr>
          <p:nvPr/>
        </p:nvSpPr>
        <p:spPr bwMode="auto">
          <a:xfrm flipH="1">
            <a:off x="6093024" y="4005064"/>
            <a:ext cx="676266" cy="1895420"/>
          </a:xfrm>
          <a:prstGeom prst="line">
            <a:avLst/>
          </a:prstGeom>
          <a:noFill/>
          <a:ln w="9525">
            <a:solidFill>
              <a:srgbClr val="69696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baseline="0">
              <a:solidFill>
                <a:srgbClr val="696969"/>
              </a:solidFill>
              <a:ea typeface="MS PGothic"/>
            </a:endParaRPr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 flipH="1">
            <a:off x="3699521" y="3991416"/>
            <a:ext cx="1235316" cy="1895420"/>
          </a:xfrm>
          <a:prstGeom prst="line">
            <a:avLst/>
          </a:prstGeom>
          <a:noFill/>
          <a:ln w="9525">
            <a:solidFill>
              <a:srgbClr val="69696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baseline="0">
              <a:solidFill>
                <a:srgbClr val="696969"/>
              </a:solidFill>
              <a:ea typeface="MS PGothic"/>
            </a:endParaRPr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1067000" y="3955796"/>
            <a:ext cx="1439863" cy="1944688"/>
          </a:xfrm>
          <a:prstGeom prst="line">
            <a:avLst/>
          </a:prstGeom>
          <a:noFill/>
          <a:ln w="9525">
            <a:solidFill>
              <a:srgbClr val="69696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baseline="0">
              <a:solidFill>
                <a:srgbClr val="696969"/>
              </a:solidFill>
              <a:ea typeface="MS PGothic"/>
            </a:endParaRPr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 flipH="1" flipV="1">
            <a:off x="5663148" y="2341979"/>
            <a:ext cx="1092494" cy="1602224"/>
          </a:xfrm>
          <a:prstGeom prst="line">
            <a:avLst/>
          </a:prstGeom>
          <a:noFill/>
          <a:ln w="9525">
            <a:solidFill>
              <a:srgbClr val="69696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baseline="0">
              <a:solidFill>
                <a:srgbClr val="696969"/>
              </a:solidFill>
              <a:ea typeface="MS PGothic"/>
            </a:endParaRP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 flipH="1" flipV="1">
            <a:off x="3659388" y="2341978"/>
            <a:ext cx="1275449" cy="1592030"/>
          </a:xfrm>
          <a:prstGeom prst="line">
            <a:avLst/>
          </a:prstGeom>
          <a:noFill/>
          <a:ln w="9525">
            <a:solidFill>
              <a:srgbClr val="69696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baseline="0">
              <a:solidFill>
                <a:srgbClr val="696969"/>
              </a:solidFill>
              <a:ea typeface="MS PGothic"/>
            </a:endParaRPr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 flipH="1" flipV="1">
            <a:off x="1269252" y="2354625"/>
            <a:ext cx="1223963" cy="1582737"/>
          </a:xfrm>
          <a:prstGeom prst="line">
            <a:avLst/>
          </a:prstGeom>
          <a:noFill/>
          <a:ln w="9525">
            <a:solidFill>
              <a:srgbClr val="69696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baseline="0">
              <a:solidFill>
                <a:srgbClr val="696969"/>
              </a:solidFill>
              <a:ea typeface="MS PGothic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602880" y="2063541"/>
            <a:ext cx="1223962" cy="276999"/>
          </a:xfrm>
          <a:prstGeom prst="rect">
            <a:avLst/>
          </a:prstGeom>
          <a:gradFill rotWithShape="1">
            <a:gsLst>
              <a:gs pos="0">
                <a:srgbClr val="DCD4C2">
                  <a:tint val="50000"/>
                  <a:satMod val="300000"/>
                </a:srgbClr>
              </a:gs>
              <a:gs pos="35000">
                <a:srgbClr val="DCD4C2">
                  <a:tint val="37000"/>
                  <a:satMod val="300000"/>
                </a:srgbClr>
              </a:gs>
              <a:gs pos="100000">
                <a:srgbClr val="DCD4C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CD4C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kern="0" baseline="0" dirty="0" err="1" smtClean="0">
                <a:solidFill>
                  <a:srgbClr val="000000"/>
                </a:solidFill>
                <a:latin typeface="Arial"/>
                <a:ea typeface="MS PGothic"/>
                <a:cs typeface="Arial" charset="0"/>
              </a:rPr>
              <a:t>Environment</a:t>
            </a:r>
            <a:endParaRPr lang="pt-BR" sz="1200" kern="0" baseline="0" dirty="0">
              <a:solidFill>
                <a:srgbClr val="000000"/>
              </a:solidFill>
              <a:latin typeface="Arial"/>
              <a:ea typeface="MS PGothic"/>
              <a:cs typeface="Arial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3174757" y="2037320"/>
            <a:ext cx="1223963" cy="276999"/>
          </a:xfrm>
          <a:prstGeom prst="rect">
            <a:avLst/>
          </a:prstGeom>
          <a:gradFill rotWithShape="1">
            <a:gsLst>
              <a:gs pos="0">
                <a:srgbClr val="DCD4C2">
                  <a:tint val="50000"/>
                  <a:satMod val="300000"/>
                </a:srgbClr>
              </a:gs>
              <a:gs pos="35000">
                <a:srgbClr val="DCD4C2">
                  <a:tint val="37000"/>
                  <a:satMod val="300000"/>
                </a:srgbClr>
              </a:gs>
              <a:gs pos="100000">
                <a:srgbClr val="DCD4C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CD4C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kern="0" baseline="0" dirty="0" err="1" smtClean="0">
                <a:solidFill>
                  <a:srgbClr val="000000"/>
                </a:solidFill>
                <a:latin typeface="Arial"/>
                <a:ea typeface="MS PGothic"/>
                <a:cs typeface="Arial" charset="0"/>
              </a:rPr>
              <a:t>Employee</a:t>
            </a:r>
            <a:endParaRPr lang="pt-BR" sz="1200" kern="0" baseline="0" dirty="0">
              <a:solidFill>
                <a:srgbClr val="000000"/>
              </a:solidFill>
              <a:latin typeface="Arial"/>
              <a:ea typeface="MS PGothic"/>
              <a:cs typeface="Arial" charset="0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4934837" y="2065902"/>
            <a:ext cx="1223963" cy="274638"/>
          </a:xfrm>
          <a:prstGeom prst="rect">
            <a:avLst/>
          </a:prstGeom>
          <a:gradFill rotWithShape="1">
            <a:gsLst>
              <a:gs pos="0">
                <a:srgbClr val="DCD4C2">
                  <a:tint val="50000"/>
                  <a:satMod val="300000"/>
                </a:srgbClr>
              </a:gs>
              <a:gs pos="35000">
                <a:srgbClr val="DCD4C2">
                  <a:tint val="37000"/>
                  <a:satMod val="300000"/>
                </a:srgbClr>
              </a:gs>
              <a:gs pos="100000">
                <a:srgbClr val="DCD4C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CD4C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kern="0" baseline="0" dirty="0" err="1" smtClean="0">
                <a:solidFill>
                  <a:srgbClr val="000000"/>
                </a:solidFill>
                <a:latin typeface="Arial"/>
                <a:ea typeface="MS PGothic"/>
                <a:cs typeface="Arial" charset="0"/>
              </a:rPr>
              <a:t>Method</a:t>
            </a:r>
            <a:endParaRPr lang="pt-BR" sz="1200" kern="0" baseline="0" dirty="0">
              <a:solidFill>
                <a:srgbClr val="000000"/>
              </a:solidFill>
              <a:latin typeface="Arial"/>
              <a:ea typeface="MS PGothic"/>
              <a:cs typeface="Arial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79342" y="5882382"/>
            <a:ext cx="1381469" cy="276999"/>
          </a:xfrm>
          <a:prstGeom prst="rect">
            <a:avLst/>
          </a:prstGeom>
          <a:gradFill rotWithShape="1">
            <a:gsLst>
              <a:gs pos="0">
                <a:srgbClr val="DCD4C2">
                  <a:tint val="50000"/>
                  <a:satMod val="300000"/>
                </a:srgbClr>
              </a:gs>
              <a:gs pos="35000">
                <a:srgbClr val="DCD4C2">
                  <a:tint val="37000"/>
                  <a:satMod val="300000"/>
                </a:srgbClr>
              </a:gs>
              <a:gs pos="100000">
                <a:srgbClr val="DCD4C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CD4C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kern="0" baseline="0" dirty="0" smtClean="0">
                <a:solidFill>
                  <a:srgbClr val="000000"/>
                </a:solidFill>
                <a:latin typeface="Arial"/>
                <a:ea typeface="MS PGothic"/>
                <a:cs typeface="Arial" charset="0"/>
              </a:rPr>
              <a:t>Material</a:t>
            </a:r>
            <a:endParaRPr lang="pt-BR" sz="1200" kern="0" baseline="0" dirty="0">
              <a:solidFill>
                <a:srgbClr val="000000"/>
              </a:solidFill>
              <a:latin typeface="Arial"/>
              <a:ea typeface="MS PGothic"/>
              <a:cs typeface="Arial" charset="0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5258090" y="5868932"/>
            <a:ext cx="1223963" cy="274638"/>
          </a:xfrm>
          <a:prstGeom prst="rect">
            <a:avLst/>
          </a:prstGeom>
          <a:gradFill rotWithShape="1">
            <a:gsLst>
              <a:gs pos="0">
                <a:srgbClr val="DCD4C2">
                  <a:tint val="50000"/>
                  <a:satMod val="300000"/>
                </a:srgbClr>
              </a:gs>
              <a:gs pos="35000">
                <a:srgbClr val="DCD4C2">
                  <a:tint val="37000"/>
                  <a:satMod val="300000"/>
                </a:srgbClr>
              </a:gs>
              <a:gs pos="100000">
                <a:srgbClr val="DCD4C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CD4C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baseline="0" dirty="0" smtClean="0">
                <a:solidFill>
                  <a:srgbClr val="000000"/>
                </a:solidFill>
                <a:latin typeface="Arial"/>
                <a:ea typeface="MS PGothic"/>
                <a:cs typeface="Arial" charset="0"/>
              </a:rPr>
              <a:t>Measurement</a:t>
            </a:r>
            <a:endParaRPr lang="pt-BR" sz="1200" kern="0" baseline="0" dirty="0">
              <a:solidFill>
                <a:srgbClr val="000000"/>
              </a:solidFill>
              <a:latin typeface="Arial"/>
              <a:ea typeface="MS PGothic"/>
              <a:cs typeface="Arial" charset="0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2938663" y="5868932"/>
            <a:ext cx="1223962" cy="274638"/>
          </a:xfrm>
          <a:prstGeom prst="rect">
            <a:avLst/>
          </a:prstGeom>
          <a:gradFill rotWithShape="1">
            <a:gsLst>
              <a:gs pos="0">
                <a:srgbClr val="DCD4C2">
                  <a:tint val="50000"/>
                  <a:satMod val="300000"/>
                </a:srgbClr>
              </a:gs>
              <a:gs pos="35000">
                <a:srgbClr val="DCD4C2">
                  <a:tint val="37000"/>
                  <a:satMod val="300000"/>
                </a:srgbClr>
              </a:gs>
              <a:gs pos="100000">
                <a:srgbClr val="DCD4C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CD4C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kern="0" baseline="0" dirty="0" err="1" smtClean="0">
                <a:solidFill>
                  <a:srgbClr val="000000"/>
                </a:solidFill>
                <a:latin typeface="Arial"/>
                <a:ea typeface="MS PGothic"/>
                <a:cs typeface="Arial" charset="0"/>
              </a:rPr>
              <a:t>Machine</a:t>
            </a:r>
            <a:endParaRPr lang="pt-BR" sz="1200" kern="0" baseline="0" dirty="0">
              <a:solidFill>
                <a:srgbClr val="000000"/>
              </a:solidFill>
              <a:latin typeface="Arial"/>
              <a:ea typeface="MS PGothic"/>
              <a:cs typeface="Arial" charset="0"/>
            </a:endParaRP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3344752" y="4678228"/>
            <a:ext cx="2100705" cy="100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  <a:extLst/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171450" indent="-17145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pt-BR" sz="1200" kern="0" baseline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Slag processing occurs </a:t>
            </a:r>
            <a:r>
              <a:rPr lang="en-US" altLang="pt-BR" sz="1200" kern="0" baseline="0" dirty="0" smtClean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the </a:t>
            </a:r>
            <a:r>
              <a:rPr lang="en-US" altLang="pt-BR" sz="1200" kern="0" baseline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 of Steel Aggregate by the market.</a:t>
            </a:r>
            <a:endParaRPr lang="pt-BR" altLang="pt-BR" sz="1200" kern="0" baseline="0" dirty="0">
              <a:solidFill>
                <a:srgbClr val="29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616529" y="4712780"/>
            <a:ext cx="2388266" cy="77638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  <a:extLst/>
        </p:spPr>
        <p:txBody>
          <a:bodyPr wrap="square">
            <a:spAutoFit/>
          </a:bodyPr>
          <a:lstStyle>
            <a:lvl1pPr marL="171450" indent="-171450" algn="l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pt-BR" sz="1200" b="1" kern="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marketing material;</a:t>
            </a:r>
          </a:p>
          <a:p>
            <a:pPr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pt-BR" sz="1200" kern="0" baseline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Steel </a:t>
            </a:r>
            <a:r>
              <a:rPr lang="en-US" altLang="pt-BR" sz="1200" kern="0" baseline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Aggregate </a:t>
            </a:r>
            <a:r>
              <a:rPr lang="en-US" altLang="pt-BR" sz="1200" kern="0" baseline="0" smtClean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attractive as a product.</a:t>
            </a:r>
            <a:endParaRPr lang="pt-BR" altLang="pt-BR" sz="1200" kern="0" baseline="0" dirty="0">
              <a:solidFill>
                <a:srgbClr val="29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3344752" y="2553947"/>
            <a:ext cx="2202066" cy="100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  <a:extLst/>
        </p:spPr>
        <p:txBody>
          <a:bodyPr wrap="square">
            <a:spAutoFit/>
          </a:bodyPr>
          <a:lstStyle>
            <a:lvl1pPr marL="171450" indent="-171450" algn="l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pt-BR" sz="1200" b="1" kern="0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professionals dedicated </a:t>
            </a:r>
            <a:r>
              <a:rPr lang="en-US" altLang="pt-BR" sz="1200" b="1" kern="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development and commercialization of </a:t>
            </a:r>
            <a:r>
              <a:rPr lang="en-US" altLang="pt-BR" sz="1200" b="1" kern="0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by-products.</a:t>
            </a:r>
            <a:endParaRPr lang="pt-BR" altLang="pt-BR" sz="1200" b="1" kern="0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535352" y="2424958"/>
            <a:ext cx="2639405" cy="14506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  <a:extLst/>
        </p:spPr>
        <p:txBody>
          <a:bodyPr wrap="square">
            <a:spAutoFit/>
          </a:bodyPr>
          <a:lstStyle>
            <a:lvl1pPr marL="171450" indent="-171450" algn="l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pt-BR" sz="1200" kern="0" baseline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storage space;</a:t>
            </a:r>
          </a:p>
          <a:p>
            <a:pPr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pt-BR" sz="1200" b="1" kern="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restrictions for the application of the Steel Aggregate </a:t>
            </a:r>
            <a:r>
              <a:rPr lang="en-US" altLang="pt-BR" sz="1200" b="1" kern="0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São Paulo state;</a:t>
            </a:r>
            <a:endParaRPr lang="en-US" altLang="pt-BR" sz="1200" b="1" kern="0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pt-BR" sz="1200" kern="0" baseline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market demand for large Aggregates.</a:t>
            </a:r>
            <a:endParaRPr lang="pt-BR" altLang="pt-BR" sz="1200" b="1" kern="0" baseline="0" dirty="0" smtClean="0">
              <a:solidFill>
                <a:srgbClr val="29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5746822" y="2506846"/>
            <a:ext cx="2946802" cy="5404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  <a:extLst/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171450" indent="-17145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en-US" altLang="pt-BR" sz="1200" kern="0" baseline="0" dirty="0" smtClean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Slag Processing Plant without any plans </a:t>
            </a:r>
            <a:r>
              <a:rPr lang="en-US" altLang="pt-BR" sz="1200" kern="0" baseline="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maintenance and </a:t>
            </a:r>
            <a:r>
              <a:rPr lang="en-US" altLang="pt-BR" sz="1200" kern="0" baseline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cleaning</a:t>
            </a:r>
            <a:r>
              <a:rPr lang="en-US" altLang="pt-BR" sz="1200" kern="0" baseline="0" smtClean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altLang="pt-BR" sz="1200" kern="0" baseline="0" dirty="0">
              <a:solidFill>
                <a:srgbClr val="292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5746822" y="4908230"/>
            <a:ext cx="2100705" cy="551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  <a:extLst/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Char char="-"/>
            </a:pPr>
            <a:r>
              <a:rPr lang="pt-BR" altLang="pt-BR" sz="1200" b="1" kern="0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1200" b="1" kern="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pt-BR" altLang="pt-BR" sz="1200" b="1" kern="0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pt-BR" altLang="pt-BR" sz="1200" b="1" kern="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t-BR" altLang="pt-BR" sz="1200" b="1" kern="0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t-BR" altLang="pt-BR" sz="1200" b="1" kern="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-date </a:t>
            </a:r>
            <a:r>
              <a:rPr lang="pt-BR" altLang="pt-BR" sz="1200" b="1" kern="0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pt-BR" altLang="pt-BR" sz="1200" b="1" kern="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pt-BR" sz="1200" b="1" kern="0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specifications</a:t>
            </a:r>
            <a:r>
              <a:rPr lang="pt-BR" altLang="pt-BR" sz="1200" b="1" kern="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24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412776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544"/>
          <p:cNvSpPr txBox="1">
            <a:spLocks noChangeArrowheads="1"/>
          </p:cNvSpPr>
          <p:nvPr/>
        </p:nvSpPr>
        <p:spPr bwMode="auto">
          <a:xfrm>
            <a:off x="168345" y="322835"/>
            <a:ext cx="5672899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Methodology</a:t>
            </a:r>
            <a:endParaRPr lang="pt-BR" altLang="pt-BR" sz="2400" b="1" baseline="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064896" cy="5835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28299" y="1556717"/>
            <a:ext cx="8807450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Use of the PDCA Tool for the Project Development</a:t>
            </a:r>
            <a:endParaRPr lang="pt-BR" sz="2000" b="1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VAG Rounded Std Light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492823" y="4235950"/>
            <a:ext cx="4675963" cy="4358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Establishment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of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Goals</a:t>
            </a:r>
            <a:endParaRPr lang="pt-BR" sz="2000" b="1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VAG Rounded Std Light" pitchFamily="34" charset="0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26" y="3990990"/>
            <a:ext cx="7604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121" y="2132856"/>
            <a:ext cx="2998123" cy="172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2062516" y="4752990"/>
            <a:ext cx="4632532" cy="124020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FF0000"/>
              </a:buClr>
            </a:pPr>
            <a:r>
              <a:rPr lang="en-US" sz="1600" b="1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Steel Aggregate sales </a:t>
            </a:r>
            <a:r>
              <a:rPr lang="en-US" sz="1600" b="1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should be higher than the </a:t>
            </a:r>
            <a:r>
              <a:rPr lang="en-US" sz="1600" b="1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EAF Slag generation, </a:t>
            </a:r>
            <a:r>
              <a:rPr lang="en-US" sz="1600" b="1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 order to show reduction of </a:t>
            </a:r>
            <a:r>
              <a:rPr lang="en-US" sz="1600" b="1" baseline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internal </a:t>
            </a:r>
            <a:r>
              <a:rPr lang="en-US" sz="1600" b="1" baseline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Stocks.</a:t>
            </a:r>
            <a:endParaRPr lang="pt-BR" sz="1600" b="1" baseline="0" dirty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8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412776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544"/>
          <p:cNvSpPr txBox="1">
            <a:spLocks noChangeArrowheads="1"/>
          </p:cNvSpPr>
          <p:nvPr/>
        </p:nvSpPr>
        <p:spPr bwMode="auto">
          <a:xfrm>
            <a:off x="-9078" y="268243"/>
            <a:ext cx="6435636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The Solution – The Business </a:t>
            </a:r>
            <a:r>
              <a:rPr lang="en-US" altLang="pt-BR" sz="2400" b="1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Plan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202554" cy="480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8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Application of a </a:t>
            </a:r>
            <a:r>
              <a:rPr lang="en-US" sz="18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recognized methodology </a:t>
            </a:r>
            <a:r>
              <a:rPr lang="en-US" sz="18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an innovative way </a:t>
            </a:r>
            <a:r>
              <a:rPr lang="en-US" sz="18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(for a By-product):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None/>
              <a:defRPr/>
            </a:pPr>
            <a:r>
              <a:rPr lang="pt-BR" sz="2000" b="1" baseline="0" smtClean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</a:t>
            </a:r>
            <a:r>
              <a:rPr lang="pt-BR" sz="2800" b="1" u="sng" baseline="0" smtClean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Business </a:t>
            </a:r>
            <a:r>
              <a:rPr lang="pt-BR" sz="2800" b="1" u="sng" baseline="0" dirty="0" err="1" smtClean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</a:t>
            </a:r>
            <a:endParaRPr lang="pt-BR" sz="2400" b="1" u="sng" baseline="0" dirty="0">
              <a:solidFill>
                <a:srgbClr val="00B0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95" t="17510" r="36851" b="18297"/>
          <a:stretch/>
        </p:blipFill>
        <p:spPr bwMode="auto">
          <a:xfrm>
            <a:off x="5750544" y="2546334"/>
            <a:ext cx="2558920" cy="37009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57909" y="2707870"/>
            <a:ext cx="48040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lang="en-US" sz="16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Steel Aggregate Business Plan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was prepared based on the </a:t>
            </a:r>
            <a:r>
              <a:rPr lang="en-US" sz="1600" baseline="0" dirty="0" err="1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Sebrae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(Brazilian Service to Support Micro and Small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Companies)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Guide - "How to Prepare a Business Plan" (2013).</a:t>
            </a:r>
          </a:p>
          <a:p>
            <a:pPr algn="just"/>
            <a:endParaRPr lang="en-US" sz="16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just"/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document </a:t>
            </a:r>
            <a:r>
              <a:rPr lang="en-US" sz="1600" baseline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composed </a:t>
            </a:r>
            <a:r>
              <a:rPr lang="en-US" sz="1600" baseline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steps that aim to help the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manager to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identify the best way of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entering and acting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market. By following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it,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was possible to: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6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Carry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out </a:t>
            </a:r>
            <a:r>
              <a:rPr lang="en-US" sz="1600" baseline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market </a:t>
            </a:r>
            <a:r>
              <a:rPr lang="en-US" sz="1600" baseline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analyses</a:t>
            </a:r>
            <a:endParaRPr lang="en-US" sz="1600" baseline="0" dirty="0" smtClean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Identify potential costumers 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Identify competitors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Establish prices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Create operational, financial and marketing plans</a:t>
            </a:r>
            <a:endParaRPr lang="pt-BR" sz="16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edondar Retângulo no Mesmo Canto Lateral 19"/>
          <p:cNvSpPr/>
          <p:nvPr/>
        </p:nvSpPr>
        <p:spPr>
          <a:xfrm rot="10800000">
            <a:off x="268538" y="1313645"/>
            <a:ext cx="8518339" cy="5283707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544"/>
          <p:cNvSpPr txBox="1">
            <a:spLocks noChangeArrowheads="1"/>
          </p:cNvSpPr>
          <p:nvPr/>
        </p:nvSpPr>
        <p:spPr bwMode="auto">
          <a:xfrm>
            <a:off x="-9079" y="131763"/>
            <a:ext cx="5659251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 b="1" baseline="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Business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Plan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Development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" name="Espaço Reservado para Conteúdo 2"/>
          <p:cNvSpPr txBox="1">
            <a:spLocks/>
          </p:cNvSpPr>
          <p:nvPr/>
        </p:nvSpPr>
        <p:spPr>
          <a:xfrm>
            <a:off x="504468" y="1391221"/>
            <a:ext cx="8544709" cy="10710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b="1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Technical adequacy 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of the Steel Aggregate to the same commercial characteristics of the natural aggregates, treating it, in fact, as a product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1600" baseline="0" dirty="0" err="1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Granulometric</a:t>
            </a:r>
            <a:r>
              <a:rPr lang="en-US" sz="1600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adjustments (</a:t>
            </a:r>
            <a:r>
              <a:rPr lang="en-US" sz="1600" baseline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acquisition </a:t>
            </a:r>
            <a:r>
              <a:rPr lang="en-US" sz="16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installation of new </a:t>
            </a:r>
            <a:r>
              <a:rPr lang="en-US" sz="1600" baseline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sieves for the slag plant) 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1600" baseline="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Separation of the EAF slag of any other residues (like ladle furnace slag).</a:t>
            </a:r>
            <a:endParaRPr lang="pt-BR" sz="1600" baseline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679132" y="3090930"/>
            <a:ext cx="5785736" cy="3290832"/>
            <a:chOff x="859804" y="2442951"/>
            <a:chExt cx="7301554" cy="3984614"/>
          </a:xfrm>
        </p:grpSpPr>
        <p:pic>
          <p:nvPicPr>
            <p:cNvPr id="1026" name="Picture 2" descr="Z:\Meio Ambiente\2. PÁTIO DE IRACEMÁPOLIS\Fotos\2014\Teste 2 - Processamento de Escória\20140930_151812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99"/>
            <a:stretch/>
          </p:blipFill>
          <p:spPr bwMode="auto">
            <a:xfrm>
              <a:off x="1367086" y="2579853"/>
              <a:ext cx="2835930" cy="16809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768" y="2564081"/>
              <a:ext cx="2845166" cy="16908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124"/>
            <a:stretch/>
          </p:blipFill>
          <p:spPr bwMode="auto">
            <a:xfrm>
              <a:off x="1348159" y="4455448"/>
              <a:ext cx="2856690" cy="17440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437" y="4455448"/>
              <a:ext cx="2880320" cy="17440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Retângulo de cantos arredondados 13"/>
            <p:cNvSpPr/>
            <p:nvPr/>
          </p:nvSpPr>
          <p:spPr>
            <a:xfrm>
              <a:off x="1331637" y="3788904"/>
              <a:ext cx="2859561" cy="469367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kern="0" baseline="0" dirty="0" smtClean="0">
                  <a:solidFill>
                    <a:srgbClr val="C00000"/>
                  </a:solidFill>
                  <a:latin typeface="Calibri"/>
                  <a:ea typeface="+mn-ea"/>
                  <a:cs typeface="Arial" panose="020B0604020202020204" pitchFamily="34" charset="0"/>
                </a:rPr>
                <a:t>0” a 3/16” (0 a 4,75 mm)</a:t>
              </a:r>
              <a:endParaRPr lang="pt-BR" sz="1200" b="1" kern="0" baseline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tângulo de cantos arredondados 14"/>
            <p:cNvSpPr/>
            <p:nvPr/>
          </p:nvSpPr>
          <p:spPr>
            <a:xfrm>
              <a:off x="4776823" y="3788904"/>
              <a:ext cx="2881759" cy="4660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kern="0" baseline="0" dirty="0" smtClean="0">
                  <a:solidFill>
                    <a:srgbClr val="C00000"/>
                  </a:solidFill>
                  <a:latin typeface="Calibri"/>
                  <a:ea typeface="+mn-ea"/>
                  <a:cs typeface="Arial" panose="020B0604020202020204" pitchFamily="34" charset="0"/>
                </a:rPr>
                <a:t>3/16” a 3/8” (4,75 a 9,51 mm)</a:t>
              </a:r>
              <a:endParaRPr lang="pt-BR" sz="1200" b="1" kern="0" baseline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tângulo de cantos arredondados 15"/>
            <p:cNvSpPr/>
            <p:nvPr/>
          </p:nvSpPr>
          <p:spPr>
            <a:xfrm>
              <a:off x="1355271" y="5730144"/>
              <a:ext cx="2859561" cy="469367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kern="0" baseline="0" dirty="0" smtClean="0">
                  <a:solidFill>
                    <a:srgbClr val="C00000"/>
                  </a:solidFill>
                  <a:latin typeface="Calibri"/>
                  <a:ea typeface="+mn-ea"/>
                  <a:cs typeface="Arial" panose="020B0604020202020204" pitchFamily="34" charset="0"/>
                </a:rPr>
                <a:t>3/8” a 3/4” (9,51 mm a 19 mm)</a:t>
              </a:r>
              <a:endParaRPr lang="pt-BR" sz="1200" b="1" kern="0" baseline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tângulo de cantos arredondados 16"/>
            <p:cNvSpPr/>
            <p:nvPr/>
          </p:nvSpPr>
          <p:spPr>
            <a:xfrm>
              <a:off x="4776823" y="5730143"/>
              <a:ext cx="2889447" cy="469367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kern="0" baseline="0" dirty="0" smtClean="0">
                  <a:solidFill>
                    <a:srgbClr val="C00000"/>
                  </a:solidFill>
                  <a:latin typeface="Calibri"/>
                  <a:ea typeface="+mn-ea"/>
                  <a:cs typeface="Arial" panose="020B0604020202020204" pitchFamily="34" charset="0"/>
                </a:rPr>
                <a:t>3/4” a 2” (19 a 50,8 mm)</a:t>
              </a:r>
              <a:endParaRPr lang="pt-BR" sz="1200" b="1" kern="0" baseline="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tângulo de cantos arredondados 1"/>
            <p:cNvSpPr/>
            <p:nvPr/>
          </p:nvSpPr>
          <p:spPr>
            <a:xfrm>
              <a:off x="859804" y="2442951"/>
              <a:ext cx="7301554" cy="3984614"/>
            </a:xfrm>
            <a:prstGeom prst="roundRect">
              <a:avLst/>
            </a:prstGeom>
            <a:noFill/>
            <a:ln w="28575">
              <a:solidFill>
                <a:srgbClr val="FF3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53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edondar Retângulo no Mesmo Canto Lateral 19"/>
          <p:cNvSpPr/>
          <p:nvPr/>
        </p:nvSpPr>
        <p:spPr>
          <a:xfrm rot="10800000">
            <a:off x="268539" y="1425654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ço Reservado para Conteúdo 2"/>
          <p:cNvSpPr txBox="1">
            <a:spLocks/>
          </p:cNvSpPr>
          <p:nvPr/>
        </p:nvSpPr>
        <p:spPr>
          <a:xfrm>
            <a:off x="354592" y="1467457"/>
            <a:ext cx="8379972" cy="15362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 of technical specifications </a:t>
            </a:r>
            <a:r>
              <a:rPr lang="en-US" sz="1800" b="1" baseline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meet Brazilian requirements:</a:t>
            </a:r>
            <a:endParaRPr lang="en-US" sz="1800" b="1" baseline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pt-BR" sz="1600" baseline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ABNT NBR 16.364/2015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pt-BR" sz="1600" baseline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DNIT </a:t>
            </a:r>
            <a:r>
              <a:rPr lang="pt-BR" sz="16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406/2017 - ES - </a:t>
            </a:r>
            <a:r>
              <a:rPr lang="en-US" sz="1600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Granulometrically</a:t>
            </a:r>
            <a:r>
              <a:rPr lang="en-US" sz="16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stabilized base with </a:t>
            </a:r>
            <a:r>
              <a:rPr lang="en-US" sz="1600" baseline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Açobrita</a:t>
            </a:r>
            <a:r>
              <a:rPr lang="pt-BR" sz="1600" baseline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en-US" sz="1600" baseline="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pt-BR" sz="1600" baseline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DNIT </a:t>
            </a:r>
            <a:r>
              <a:rPr lang="pt-BR" sz="16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407/2017 - ES - </a:t>
            </a:r>
            <a:r>
              <a:rPr lang="en-US" sz="1600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Granulometrically</a:t>
            </a:r>
            <a:r>
              <a:rPr lang="en-US" sz="16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stabilized </a:t>
            </a:r>
            <a:r>
              <a:rPr lang="en-US" sz="1600" baseline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sub-base </a:t>
            </a:r>
            <a:r>
              <a:rPr lang="en-US" sz="16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pt-BR" sz="1600" baseline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Açobrita</a:t>
            </a:r>
            <a:r>
              <a:rPr lang="pt-BR" sz="16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</a:p>
        </p:txBody>
      </p:sp>
      <p:sp>
        <p:nvSpPr>
          <p:cNvPr id="8" name="Text Box 544"/>
          <p:cNvSpPr txBox="1">
            <a:spLocks noChangeArrowheads="1"/>
          </p:cNvSpPr>
          <p:nvPr/>
        </p:nvSpPr>
        <p:spPr bwMode="auto">
          <a:xfrm>
            <a:off x="-9079" y="131763"/>
            <a:ext cx="5659251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 b="1" baseline="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Business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Plan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Development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CaixaDeTexto 3"/>
          <p:cNvSpPr txBox="1"/>
          <p:nvPr/>
        </p:nvSpPr>
        <p:spPr>
          <a:xfrm>
            <a:off x="725692" y="3619082"/>
            <a:ext cx="7653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US" sz="1500" baseline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quarry companies located near Piracicaba</a:t>
            </a:r>
            <a:r>
              <a:rPr lang="en-US" sz="15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pt-BR" sz="15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89848" y="3110001"/>
            <a:ext cx="8807450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pt-BR" sz="1800" b="1" baseline="0" dirty="0" err="1" smtClean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Study</a:t>
            </a:r>
            <a:r>
              <a:rPr lang="pt-BR" sz="1800" b="1" baseline="0" dirty="0" smtClean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1800" b="1" baseline="0" dirty="0" err="1" smtClean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of</a:t>
            </a:r>
            <a:r>
              <a:rPr lang="pt-BR" sz="1800" b="1" baseline="0" dirty="0" smtClean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1800" b="1" baseline="0" dirty="0" err="1" smtClean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Competitors</a:t>
            </a:r>
            <a:endParaRPr lang="pt-BR" sz="1800" b="1" baseline="0" dirty="0">
              <a:latin typeface="Calibri" panose="020F0502020204030204" pitchFamily="34" charset="0"/>
              <a:cs typeface="Calibri" panose="020F0502020204030204" pitchFamily="34" charset="0"/>
              <a:sym typeface="VAG Rounded Std Light" pitchFamily="34" charset="0"/>
            </a:endParaRPr>
          </a:p>
        </p:txBody>
      </p:sp>
      <p:sp>
        <p:nvSpPr>
          <p:cNvPr id="13" name="CaixaDeTexto 22"/>
          <p:cNvSpPr txBox="1"/>
          <p:nvPr/>
        </p:nvSpPr>
        <p:spPr>
          <a:xfrm>
            <a:off x="507383" y="4719493"/>
            <a:ext cx="7542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600" b="1" baseline="0" dirty="0">
                <a:solidFill>
                  <a:srgbClr val="00B05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Viable up to a 40 km radius from the generation point, considering a safety margin that includes toll costs, variations of budgets of other carriers and competitive price variations</a:t>
            </a:r>
            <a:r>
              <a:rPr lang="en-US" sz="1600" b="1" baseline="0" dirty="0" smtClean="0">
                <a:solidFill>
                  <a:srgbClr val="00B05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en-US" sz="1600" b="1" baseline="0" dirty="0" smtClean="0">
              <a:solidFill>
                <a:srgbClr val="00B05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415723" y="4021235"/>
            <a:ext cx="8807450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pt-BR" sz="1800" b="1" baseline="0" dirty="0" smtClean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Feasibility Study</a:t>
            </a:r>
            <a:endParaRPr lang="pt-BR" sz="1800" b="1" baseline="0" dirty="0">
              <a:latin typeface="Calibri" panose="020F0502020204030204" pitchFamily="34" charset="0"/>
              <a:cs typeface="Calibri" panose="020F0502020204030204" pitchFamily="34" charset="0"/>
              <a:sym typeface="VAG Rounded Std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21604" y="1364647"/>
            <a:ext cx="8300791" cy="5314820"/>
            <a:chOff x="467568" y="2202420"/>
            <a:chExt cx="8300791" cy="3291956"/>
          </a:xfrm>
          <a:solidFill>
            <a:schemeClr val="bg1"/>
          </a:solidFill>
        </p:grpSpPr>
        <p:sp>
          <p:nvSpPr>
            <p:cNvPr id="12" name="Arredondar Retângulo no Mesmo Canto Lateral 11"/>
            <p:cNvSpPr/>
            <p:nvPr/>
          </p:nvSpPr>
          <p:spPr>
            <a:xfrm rot="10800000">
              <a:off x="467568" y="2202420"/>
              <a:ext cx="8300791" cy="3291956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edondar Retângulo no Mesmo Canto Lateral 4"/>
            <p:cNvSpPr/>
            <p:nvPr/>
          </p:nvSpPr>
          <p:spPr>
            <a:xfrm rot="21600000">
              <a:off x="568807" y="2202420"/>
              <a:ext cx="8098313" cy="31907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defTabSz="622300">
                <a:lnSpc>
                  <a:spcPct val="90000"/>
                </a:lnSpc>
                <a:spcAft>
                  <a:spcPct val="35000"/>
                </a:spcAft>
              </a:pPr>
              <a:endParaRPr lang="pt-BR" sz="1400" b="1" baseline="0" dirty="0">
                <a:solidFill>
                  <a:prstClr val="white"/>
                </a:solidFill>
              </a:endParaRPr>
            </a:p>
            <a:p>
              <a:pPr marL="114300" lvl="1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pt-BR" sz="1400" baseline="0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679566" y="1980303"/>
            <a:ext cx="765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Market research considered cities with more than 150 thousand inhabitants and within a 40 km radius from the production site of the Steel Aggregate, according to a regional feasibility study.</a:t>
            </a:r>
            <a:endParaRPr lang="pt-BR" sz="16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978439" y="3072062"/>
            <a:ext cx="4552329" cy="2951595"/>
            <a:chOff x="1511603" y="2420888"/>
            <a:chExt cx="6191246" cy="401422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938" t="13732" b="5471"/>
            <a:stretch/>
          </p:blipFill>
          <p:spPr bwMode="auto">
            <a:xfrm>
              <a:off x="1511603" y="2420888"/>
              <a:ext cx="6191246" cy="401422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Elipse 14"/>
            <p:cNvSpPr/>
            <p:nvPr/>
          </p:nvSpPr>
          <p:spPr>
            <a:xfrm>
              <a:off x="3131840" y="5661248"/>
              <a:ext cx="576064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0">
                <a:solidFill>
                  <a:prstClr val="white"/>
                </a:solidFill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6084168" y="5669632"/>
              <a:ext cx="576064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0">
                <a:solidFill>
                  <a:prstClr val="white"/>
                </a:solidFill>
              </a:endParaRPr>
            </a:p>
          </p:txBody>
        </p:sp>
        <p:sp>
          <p:nvSpPr>
            <p:cNvPr id="20" name="Elipse 19"/>
            <p:cNvSpPr/>
            <p:nvPr/>
          </p:nvSpPr>
          <p:spPr>
            <a:xfrm>
              <a:off x="5508104" y="3933056"/>
              <a:ext cx="576064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0">
                <a:solidFill>
                  <a:prstClr val="white"/>
                </a:solidFill>
              </a:endParaRPr>
            </a:p>
          </p:txBody>
        </p:sp>
        <p:sp>
          <p:nvSpPr>
            <p:cNvPr id="21" name="Elipse 20"/>
            <p:cNvSpPr/>
            <p:nvPr/>
          </p:nvSpPr>
          <p:spPr>
            <a:xfrm>
              <a:off x="3923928" y="2420888"/>
              <a:ext cx="576064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0">
                <a:solidFill>
                  <a:prstClr val="white"/>
                </a:solidFill>
              </a:endParaRPr>
            </a:p>
          </p:txBody>
        </p:sp>
        <p:cxnSp>
          <p:nvCxnSpPr>
            <p:cNvPr id="17" name="Conector de seta reta 16"/>
            <p:cNvCxnSpPr/>
            <p:nvPr/>
          </p:nvCxnSpPr>
          <p:spPr>
            <a:xfrm>
              <a:off x="4375865" y="4869160"/>
              <a:ext cx="188827" cy="11029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22"/>
            <p:cNvSpPr txBox="1"/>
            <p:nvPr/>
          </p:nvSpPr>
          <p:spPr>
            <a:xfrm>
              <a:off x="3243316" y="4371404"/>
              <a:ext cx="1767753" cy="747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b="1" baseline="0" dirty="0">
                  <a:solidFill>
                    <a:srgbClr val="0070C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Pátio de Iracemápolis</a:t>
              </a:r>
            </a:p>
          </p:txBody>
        </p:sp>
      </p:grpSp>
      <p:sp>
        <p:nvSpPr>
          <p:cNvPr id="24" name="Título 1"/>
          <p:cNvSpPr txBox="1">
            <a:spLocks/>
          </p:cNvSpPr>
          <p:nvPr/>
        </p:nvSpPr>
        <p:spPr>
          <a:xfrm>
            <a:off x="522843" y="1364647"/>
            <a:ext cx="8807450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pt-BR" sz="1800" b="1" baseline="0" smtClean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Market Study</a:t>
            </a:r>
            <a:endParaRPr lang="pt-BR" sz="1800" b="1" baseline="0" dirty="0">
              <a:latin typeface="Calibri" panose="020F0502020204030204" pitchFamily="34" charset="0"/>
              <a:cs typeface="Calibri" panose="020F0502020204030204" pitchFamily="34" charset="0"/>
              <a:sym typeface="VAG Rounded Std Light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896264" y="6186871"/>
            <a:ext cx="8136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Considering the formula used by one of the clients (300 kg of steel aggregate per m³ of concrete)</a:t>
            </a:r>
            <a:endParaRPr lang="pt-BR" sz="10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745706" y="3568721"/>
            <a:ext cx="2729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Potential Clients in the Region Studied:</a:t>
            </a:r>
          </a:p>
          <a:p>
            <a:pPr algn="ctr"/>
            <a:r>
              <a:rPr lang="en-US" sz="1600" baseline="0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Customers</a:t>
            </a:r>
          </a:p>
          <a:p>
            <a:pPr algn="ctr"/>
            <a:endParaRPr lang="en-US" sz="2000" b="1" baseline="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/>
            <a:r>
              <a:rPr lang="en-US" sz="1800" b="1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Consumption potential:</a:t>
            </a:r>
          </a:p>
          <a:p>
            <a:pPr algn="ctr"/>
            <a:r>
              <a:rPr lang="en-US" sz="1600" baseline="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9,465 </a:t>
            </a:r>
            <a:r>
              <a:rPr lang="en-US" sz="1600" baseline="0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t/month*</a:t>
            </a:r>
            <a:endParaRPr lang="pt-BR" sz="1600" baseline="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 Box 544"/>
          <p:cNvSpPr txBox="1">
            <a:spLocks noChangeArrowheads="1"/>
          </p:cNvSpPr>
          <p:nvPr/>
        </p:nvSpPr>
        <p:spPr bwMode="auto">
          <a:xfrm>
            <a:off x="-9079" y="131763"/>
            <a:ext cx="5659251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 b="1" baseline="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Business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Plan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Development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21604" y="1211486"/>
            <a:ext cx="8300791" cy="5242455"/>
            <a:chOff x="467568" y="2202420"/>
            <a:chExt cx="8300791" cy="3291956"/>
          </a:xfrm>
          <a:solidFill>
            <a:schemeClr val="bg1"/>
          </a:solidFill>
        </p:grpSpPr>
        <p:sp>
          <p:nvSpPr>
            <p:cNvPr id="12" name="Arredondar Retângulo no Mesmo Canto Lateral 11"/>
            <p:cNvSpPr/>
            <p:nvPr/>
          </p:nvSpPr>
          <p:spPr>
            <a:xfrm rot="10800000">
              <a:off x="467568" y="2202420"/>
              <a:ext cx="8300791" cy="3291956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edondar Retângulo no Mesmo Canto Lateral 4"/>
            <p:cNvSpPr/>
            <p:nvPr/>
          </p:nvSpPr>
          <p:spPr>
            <a:xfrm rot="21600000">
              <a:off x="568807" y="2202420"/>
              <a:ext cx="8098313" cy="31907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defTabSz="622300">
                <a:lnSpc>
                  <a:spcPct val="90000"/>
                </a:lnSpc>
                <a:spcAft>
                  <a:spcPct val="35000"/>
                </a:spcAft>
              </a:pPr>
              <a:endParaRPr lang="pt-BR" sz="1400" b="1" baseline="0" dirty="0">
                <a:solidFill>
                  <a:prstClr val="white"/>
                </a:solidFill>
              </a:endParaRPr>
            </a:p>
            <a:p>
              <a:pPr marL="114300" lvl="1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pt-BR" sz="1400" baseline="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536491" y="1666928"/>
            <a:ext cx="8352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pt-BR" sz="1600" baseline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Distribution </a:t>
            </a:r>
            <a:r>
              <a:rPr lang="pt-BR" sz="1600" baseline="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</a:t>
            </a:r>
            <a:r>
              <a:rPr lang="pt-BR" sz="1600" baseline="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t-BR" sz="1600" baseline="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potential</a:t>
            </a:r>
            <a:r>
              <a:rPr lang="pt-BR" sz="1600" baseline="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t-BR" sz="1600" baseline="0" dirty="0" err="1" smtClean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clients</a:t>
            </a:r>
            <a:r>
              <a:rPr lang="pt-BR" sz="1600" baseline="0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t-BR" sz="1600" baseline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in company visits, conferences, </a:t>
            </a:r>
            <a:r>
              <a:rPr lang="pt-BR" sz="1600" baseline="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events</a:t>
            </a:r>
            <a:r>
              <a:rPr lang="pt-BR" sz="1600" baseline="0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pt-BR" sz="1600" baseline="0" dirty="0" err="1" smtClean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universities</a:t>
            </a:r>
            <a:r>
              <a:rPr lang="pt-BR" sz="1600" baseline="0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pt-BR" sz="1600" baseline="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etc.</a:t>
            </a:r>
          </a:p>
        </p:txBody>
      </p:sp>
      <p:grpSp>
        <p:nvGrpSpPr>
          <p:cNvPr id="14" name="Grupo 6"/>
          <p:cNvGrpSpPr>
            <a:grpSpLocks/>
          </p:cNvGrpSpPr>
          <p:nvPr/>
        </p:nvGrpSpPr>
        <p:grpSpPr bwMode="auto">
          <a:xfrm>
            <a:off x="1660220" y="2369876"/>
            <a:ext cx="5319010" cy="3748127"/>
            <a:chOff x="780696" y="1132114"/>
            <a:chExt cx="7412945" cy="510898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613" t="12756" r="25114" b="6438"/>
            <a:stretch>
              <a:fillRect/>
            </a:stretch>
          </p:blipFill>
          <p:spPr bwMode="auto">
            <a:xfrm>
              <a:off x="3798434" y="2104572"/>
              <a:ext cx="4395207" cy="4136524"/>
            </a:xfrm>
            <a:prstGeom prst="rect">
              <a:avLst/>
            </a:prstGeom>
            <a:noFill/>
            <a:ln w="63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184" t="10861" r="24883" b="6250"/>
            <a:stretch>
              <a:fillRect/>
            </a:stretch>
          </p:blipFill>
          <p:spPr bwMode="auto">
            <a:xfrm>
              <a:off x="780696" y="1132114"/>
              <a:ext cx="4613075" cy="4484867"/>
            </a:xfrm>
            <a:prstGeom prst="rect">
              <a:avLst/>
            </a:prstGeom>
            <a:noFill/>
            <a:ln w="63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</p:grpSp>
      <p:sp>
        <p:nvSpPr>
          <p:cNvPr id="18" name="Título 1"/>
          <p:cNvSpPr txBox="1">
            <a:spLocks/>
          </p:cNvSpPr>
          <p:nvPr/>
        </p:nvSpPr>
        <p:spPr>
          <a:xfrm>
            <a:off x="536491" y="1200407"/>
            <a:ext cx="8807450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800" b="1" baseline="0" dirty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Creation of </a:t>
            </a:r>
            <a:r>
              <a:rPr lang="en-US" sz="1800" b="1" baseline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a </a:t>
            </a:r>
            <a:r>
              <a:rPr lang="en-US" sz="1800" b="1" baseline="0" smtClean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flyer for the </a:t>
            </a:r>
            <a:r>
              <a:rPr lang="en-US" sz="1800" b="1" baseline="0" dirty="0"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Steel Aggregate</a:t>
            </a:r>
            <a:endParaRPr lang="pt-BR" sz="1800" b="1" baseline="0" dirty="0">
              <a:latin typeface="Calibri" panose="020F0502020204030204" pitchFamily="34" charset="0"/>
              <a:cs typeface="Calibri" panose="020F0502020204030204" pitchFamily="34" charset="0"/>
              <a:sym typeface="VAG Rounded Std Light" pitchFamily="34" charset="0"/>
            </a:endParaRPr>
          </a:p>
        </p:txBody>
      </p:sp>
      <p:sp>
        <p:nvSpPr>
          <p:cNvPr id="19" name="Text Box 544"/>
          <p:cNvSpPr txBox="1">
            <a:spLocks noChangeArrowheads="1"/>
          </p:cNvSpPr>
          <p:nvPr/>
        </p:nvSpPr>
        <p:spPr bwMode="auto">
          <a:xfrm>
            <a:off x="-9079" y="131763"/>
            <a:ext cx="5659251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 b="1" baseline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pt-BR" altLang="pt-BR" sz="2400" b="1" baseline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Business Plan Development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348382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204464" y="1453809"/>
            <a:ext cx="8582414" cy="11665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b="1" baseline="0" dirty="0" smtClean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Never-seen-before synergy in ArcelorMittal Brazil 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between the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Environmental and Commercial 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areas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sharing experiences and contacts with current and potential steel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customers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  <a:endParaRPr lang="pt-BR" sz="160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pt-BR" sz="1600" baseline="0" dirty="0" smtClean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 descr="Z:\Meio Ambiente\1. USINA\Fotos\2016\Brazil Road Expo 2016\IMG_20160330_17425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7711" y="2548195"/>
            <a:ext cx="2137313" cy="213731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Z:\Meio Ambiente\1. USINA\Fotos\2015\Concrete Show 2015\20150826_191651-01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33" y="2751558"/>
            <a:ext cx="5566293" cy="313006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:\Meio Ambiente\1. USINA\Fotos\2015\Concrete Show 2015\20150826_103326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87" t="14787" r="7956"/>
          <a:stretch/>
        </p:blipFill>
        <p:spPr bwMode="auto">
          <a:xfrm>
            <a:off x="6391359" y="4815545"/>
            <a:ext cx="2137313" cy="134343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-1583140" y="4708478"/>
            <a:ext cx="6755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3" name="Text Box 544"/>
          <p:cNvSpPr txBox="1">
            <a:spLocks noChangeArrowheads="1"/>
          </p:cNvSpPr>
          <p:nvPr/>
        </p:nvSpPr>
        <p:spPr bwMode="auto">
          <a:xfrm>
            <a:off x="-9078" y="268243"/>
            <a:ext cx="6435636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400" b="1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Values Created by the Project </a:t>
            </a:r>
            <a:r>
              <a:rPr lang="en-US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– New Partnerships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7393781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97605" y="0"/>
            <a:ext cx="5444965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97605" y="0"/>
            <a:ext cx="5444965" cy="4313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"/>
            <a:ext cx="9142571" cy="68579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26105" y="0"/>
            <a:ext cx="6016465" cy="5626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"/>
            <a:ext cx="9142571" cy="6857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29063" y="1"/>
            <a:ext cx="5213508" cy="68579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2884" y="187166"/>
            <a:ext cx="8653939" cy="64922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16666" y="437198"/>
            <a:ext cx="1027270" cy="4114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7197" y="357187"/>
            <a:ext cx="4750594" cy="61164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40104" y="2590323"/>
            <a:ext cx="607219" cy="5886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57375" y="2571750"/>
            <a:ext cx="518636" cy="607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64656" y="2563177"/>
            <a:ext cx="554355" cy="6157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63364" y="2527458"/>
            <a:ext cx="830104" cy="6515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4375" y="1804510"/>
            <a:ext cx="4179094" cy="2571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99040" y="662464"/>
            <a:ext cx="3538109" cy="87777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marR="4763">
              <a:spcBef>
                <a:spcPts val="94"/>
              </a:spcBef>
            </a:pPr>
            <a:r>
              <a:rPr lang="pt-BR" sz="2813" dirty="0"/>
              <a:t>The </a:t>
            </a:r>
            <a:r>
              <a:rPr lang="pt-BR" sz="2813" dirty="0" err="1"/>
              <a:t>World's</a:t>
            </a:r>
            <a:r>
              <a:rPr lang="pt-BR" sz="2813" dirty="0"/>
              <a:t> </a:t>
            </a:r>
            <a:r>
              <a:rPr lang="pt-BR" sz="2813" dirty="0" err="1"/>
              <a:t>Largest</a:t>
            </a:r>
            <a:r>
              <a:rPr lang="pt-BR" sz="2813" dirty="0"/>
              <a:t> </a:t>
            </a:r>
            <a:r>
              <a:rPr lang="pt-BR" sz="2813" dirty="0" err="1"/>
              <a:t>Steelmaker</a:t>
            </a:r>
            <a:endParaRPr sz="2813" dirty="0"/>
          </a:p>
        </p:txBody>
      </p:sp>
      <p:sp>
        <p:nvSpPr>
          <p:cNvPr id="19" name="object 19"/>
          <p:cNvSpPr txBox="1"/>
          <p:nvPr/>
        </p:nvSpPr>
        <p:spPr>
          <a:xfrm>
            <a:off x="699039" y="2028658"/>
            <a:ext cx="3141439" cy="257948"/>
          </a:xfrm>
          <a:prstGeom prst="rect">
            <a:avLst/>
          </a:prstGeom>
        </p:spPr>
        <p:txBody>
          <a:bodyPr vert="horz" wrap="square" lIns="0" tIns="12502" rIns="0" bIns="0" rtlCol="0">
            <a:spAutoFit/>
          </a:bodyPr>
          <a:lstStyle/>
          <a:p>
            <a:pPr marL="11906" eaLnBrk="1" fontAlgn="auto" hangingPunct="1">
              <a:spcBef>
                <a:spcPts val="98"/>
              </a:spcBef>
              <a:spcAft>
                <a:spcPts val="0"/>
              </a:spcAft>
            </a:pPr>
            <a:r>
              <a:rPr lang="en-US" sz="1594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Leader in the global steel </a:t>
            </a:r>
            <a:r>
              <a:rPr lang="en-US" sz="1594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market</a:t>
            </a:r>
            <a:endParaRPr lang="en-US" sz="1594" baseline="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3618" y="2767011"/>
            <a:ext cx="794147" cy="199037"/>
          </a:xfrm>
          <a:prstGeom prst="rect">
            <a:avLst/>
          </a:prstGeom>
        </p:spPr>
        <p:txBody>
          <a:bodyPr vert="horz" wrap="square" lIns="0" tIns="11311" rIns="0" bIns="0" rtlCol="0">
            <a:spAutoFit/>
          </a:bodyPr>
          <a:lstStyle/>
          <a:p>
            <a:pPr marL="11906" eaLnBrk="1" fontAlgn="auto" hangingPunct="1">
              <a:spcBef>
                <a:spcPts val="89"/>
              </a:spcBef>
              <a:spcAft>
                <a:spcPts val="0"/>
              </a:spcAft>
            </a:pPr>
            <a:r>
              <a:rPr lang="pt-BR" sz="1219" spc="-9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Automotive</a:t>
            </a:r>
            <a:endParaRPr sz="1219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12357" y="2767011"/>
            <a:ext cx="920948" cy="199037"/>
          </a:xfrm>
          <a:prstGeom prst="rect">
            <a:avLst/>
          </a:prstGeom>
        </p:spPr>
        <p:txBody>
          <a:bodyPr vert="horz" wrap="square" lIns="0" tIns="11311" rIns="0" bIns="0" rtlCol="0">
            <a:spAutoFit/>
          </a:bodyPr>
          <a:lstStyle/>
          <a:p>
            <a:pPr marL="11906" eaLnBrk="1" fontAlgn="auto" hangingPunct="1">
              <a:spcBef>
                <a:spcPts val="89"/>
              </a:spcBef>
              <a:spcAft>
                <a:spcPts val="0"/>
              </a:spcAft>
            </a:pPr>
            <a:r>
              <a:rPr lang="pt-BR" sz="1219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Construction</a:t>
            </a:r>
            <a:endParaRPr sz="1219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77835" y="2767011"/>
            <a:ext cx="1206698" cy="199037"/>
          </a:xfrm>
          <a:prstGeom prst="rect">
            <a:avLst/>
          </a:prstGeom>
        </p:spPr>
        <p:txBody>
          <a:bodyPr vert="horz" wrap="square" lIns="0" tIns="11311" rIns="0" bIns="0" rtlCol="0">
            <a:spAutoFit/>
          </a:bodyPr>
          <a:lstStyle/>
          <a:p>
            <a:pPr marL="11906" eaLnBrk="1" fontAlgn="auto" hangingPunct="1">
              <a:spcBef>
                <a:spcPts val="89"/>
              </a:spcBef>
              <a:spcAft>
                <a:spcPts val="0"/>
              </a:spcAft>
            </a:pPr>
            <a:r>
              <a:rPr lang="pt-BR" sz="1219" spc="-9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Home </a:t>
            </a:r>
            <a:r>
              <a:rPr lang="pt-BR" sz="1219" spc="-9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Appliances</a:t>
            </a:r>
            <a:endParaRPr sz="1219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92464" y="2767011"/>
            <a:ext cx="881063" cy="199037"/>
          </a:xfrm>
          <a:prstGeom prst="rect">
            <a:avLst/>
          </a:prstGeom>
        </p:spPr>
        <p:txBody>
          <a:bodyPr vert="horz" wrap="square" lIns="0" tIns="11311" rIns="0" bIns="0" rtlCol="0">
            <a:spAutoFit/>
          </a:bodyPr>
          <a:lstStyle/>
          <a:p>
            <a:pPr marL="11906" eaLnBrk="1" fontAlgn="auto" hangingPunct="1">
              <a:spcBef>
                <a:spcPts val="89"/>
              </a:spcBef>
              <a:spcAft>
                <a:spcPts val="0"/>
              </a:spcAft>
            </a:pPr>
            <a:r>
              <a:rPr lang="pt-BR" sz="1219" spc="-9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Packaging</a:t>
            </a:r>
            <a:endParaRPr sz="1219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9040" y="4350377"/>
            <a:ext cx="1005483" cy="214667"/>
          </a:xfrm>
          <a:prstGeom prst="rect">
            <a:avLst/>
          </a:prstGeom>
        </p:spPr>
        <p:txBody>
          <a:bodyPr vert="horz" wrap="square" lIns="0" tIns="12502" rIns="0" bIns="0" rtlCol="0">
            <a:spAutoFit/>
          </a:bodyPr>
          <a:lstStyle/>
          <a:p>
            <a:pPr marL="11906" eaLnBrk="1" fontAlgn="auto" hangingPunct="1">
              <a:spcBef>
                <a:spcPts val="98"/>
              </a:spcBef>
              <a:spcAft>
                <a:spcPts val="0"/>
              </a:spcAft>
            </a:pPr>
            <a:r>
              <a:rPr sz="1313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Prese</a:t>
            </a:r>
            <a:r>
              <a:rPr lang="pt-BR" sz="1313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nce</a:t>
            </a:r>
            <a:r>
              <a:rPr lang="pt-BR" sz="1313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in</a:t>
            </a:r>
            <a:endParaRPr sz="1313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9040" y="3380779"/>
            <a:ext cx="4201120" cy="416645"/>
          </a:xfrm>
          <a:prstGeom prst="rect">
            <a:avLst/>
          </a:prstGeom>
        </p:spPr>
        <p:txBody>
          <a:bodyPr vert="horz" wrap="square" lIns="0" tIns="12502" rIns="0" bIns="0" rtlCol="0">
            <a:spAutoFit/>
          </a:bodyPr>
          <a:lstStyle/>
          <a:p>
            <a:pPr marL="11906" eaLnBrk="1" fontAlgn="auto" hangingPunct="1">
              <a:spcBef>
                <a:spcPts val="127"/>
              </a:spcBef>
              <a:spcAft>
                <a:spcPts val="0"/>
              </a:spcAft>
            </a:pPr>
            <a:r>
              <a:rPr lang="pt-BR" sz="3938" i="1" baseline="-992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+</a:t>
            </a:r>
            <a:r>
              <a:rPr sz="3938" i="1" baseline="-992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2</a:t>
            </a:r>
            <a:r>
              <a:rPr lang="pt-BR" sz="3938" i="1" baseline="-992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09,</a:t>
            </a:r>
            <a:r>
              <a:rPr sz="3938" i="1" baseline="-992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000</a:t>
            </a:r>
            <a:r>
              <a:rPr sz="3938" i="1" spc="98" baseline="-992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1313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employees</a:t>
            </a:r>
            <a:endParaRPr sz="1313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56064" y="4246960"/>
            <a:ext cx="2751680" cy="415378"/>
          </a:xfrm>
          <a:prstGeom prst="rect">
            <a:avLst/>
          </a:prstGeom>
        </p:spPr>
        <p:txBody>
          <a:bodyPr vert="horz" wrap="square" lIns="0" tIns="11311" rIns="0" bIns="0" rtlCol="0">
            <a:spAutoFit/>
          </a:bodyPr>
          <a:lstStyle/>
          <a:p>
            <a:pPr marL="11906" eaLnBrk="1" fontAlgn="auto" hangingPunct="1">
              <a:spcBef>
                <a:spcPts val="89"/>
              </a:spcBef>
              <a:spcAft>
                <a:spcPts val="0"/>
              </a:spcAft>
            </a:pPr>
            <a:r>
              <a:rPr sz="2625" i="1" spc="-5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+ 60</a:t>
            </a:r>
            <a:r>
              <a:rPr sz="2625" i="1" spc="-75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2625" i="1" spc="-38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COUNTRIES</a:t>
            </a:r>
            <a:endParaRPr sz="2625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9040" y="4563784"/>
            <a:ext cx="2567583" cy="1606202"/>
          </a:xfrm>
          <a:prstGeom prst="rect">
            <a:avLst/>
          </a:prstGeom>
        </p:spPr>
        <p:txBody>
          <a:bodyPr vert="horz" wrap="square" lIns="0" tIns="31552" rIns="0" bIns="0" rtlCol="0">
            <a:spAutoFit/>
          </a:bodyPr>
          <a:lstStyle/>
          <a:p>
            <a:pPr marL="11906" marR="4763" eaLnBrk="1" fontAlgn="auto" hangingPunct="1">
              <a:lnSpc>
                <a:spcPts val="3084"/>
              </a:lnSpc>
              <a:spcBef>
                <a:spcPts val="248"/>
              </a:spcBef>
              <a:spcAft>
                <a:spcPts val="0"/>
              </a:spcAft>
            </a:pPr>
            <a:r>
              <a:rPr sz="3938" i="1" spc="-7" baseline="-992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+ </a:t>
            </a:r>
            <a:r>
              <a:rPr sz="3938" i="1" spc="-7" baseline="-992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</a:t>
            </a:r>
            <a:r>
              <a:rPr lang="pt-BR" sz="3938" i="1" spc="-7" baseline="-992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,</a:t>
            </a:r>
            <a:r>
              <a:rPr sz="3938" i="1" spc="-7" baseline="-992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300 </a:t>
            </a:r>
            <a:r>
              <a:rPr lang="pt-BR" sz="1313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researcher</a:t>
            </a:r>
            <a:r>
              <a:rPr sz="1313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  </a:t>
            </a:r>
            <a:r>
              <a:rPr lang="pt-BR" sz="1313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Industrial </a:t>
            </a:r>
            <a:r>
              <a:rPr lang="pt-BR" sz="1313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Operation</a:t>
            </a:r>
            <a:r>
              <a:rPr lang="pt-BR" sz="1313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in </a:t>
            </a:r>
            <a:r>
              <a:rPr sz="1313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</a:t>
            </a:r>
            <a:r>
              <a:rPr lang="pt-BR" sz="1313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8</a:t>
            </a:r>
            <a:r>
              <a:rPr lang="pt-BR" sz="1313" spc="-15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countries</a:t>
            </a:r>
            <a:r>
              <a:rPr sz="1313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:</a:t>
            </a:r>
            <a:endParaRPr sz="1313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eaLnBrk="1" fontAlgn="auto" hangingPunct="1">
              <a:spcBef>
                <a:spcPts val="38"/>
              </a:spcBef>
              <a:spcAft>
                <a:spcPts val="0"/>
              </a:spcAft>
            </a:pPr>
            <a:endParaRPr sz="1125" baseline="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19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313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47</a:t>
            </a:r>
            <a:r>
              <a:rPr sz="1313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%</a:t>
            </a:r>
            <a:r>
              <a:rPr sz="1313" spc="-14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313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Europ</a:t>
            </a:r>
            <a:r>
              <a:rPr lang="pt-BR" sz="1313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</a:t>
            </a:r>
          </a:p>
          <a:p>
            <a:pPr marL="119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313" baseline="0" dirty="0">
                <a:solidFill>
                  <a:srgbClr val="FFFFFF"/>
                </a:solidFill>
                <a:latin typeface="Arial"/>
                <a:cs typeface="Arial"/>
              </a:rPr>
              <a:t>38%</a:t>
            </a:r>
            <a:r>
              <a:rPr lang="pt-BR" sz="1313" spc="-89" baseline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t-BR" sz="1313" baseline="0" dirty="0" err="1" smtClean="0">
                <a:solidFill>
                  <a:srgbClr val="FFFFFF"/>
                </a:solidFill>
                <a:latin typeface="Arial"/>
                <a:cs typeface="Arial"/>
              </a:rPr>
              <a:t>Americas</a:t>
            </a:r>
            <a:endParaRPr sz="1313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19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313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15% </a:t>
            </a:r>
            <a:r>
              <a:rPr lang="pt-BR" sz="1313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Other</a:t>
            </a:r>
            <a:r>
              <a:rPr lang="pt-BR" sz="1313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countries</a:t>
            </a:r>
            <a:endParaRPr sz="1313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4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412776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7949974" cy="13177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Development of employees' environmental awareness regarding the importance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of an 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adequate waste management,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classifying 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them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as By-products.</a:t>
            </a:r>
            <a:endParaRPr lang="pt-BR" sz="1600" b="1" baseline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" name="Picture 3" descr="Z:\Meio Ambiente\1. USINA\Fotos\Fotos Bolly\Exposição de Coprodutos Pedro 16-06-2016\BOL_539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68" r="52429" b="7874"/>
          <a:stretch>
            <a:fillRect/>
          </a:stretch>
        </p:blipFill>
        <p:spPr bwMode="auto">
          <a:xfrm>
            <a:off x="531021" y="2575565"/>
            <a:ext cx="2903538" cy="2717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Z:\Meio Ambiente\1. USINA\Fotos\Fotos Bolly\Exposição de Coprodutos Pedro 16-06-2016\BOL_552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71" r="1961" b="5112"/>
          <a:stretch>
            <a:fillRect/>
          </a:stretch>
        </p:blipFill>
        <p:spPr bwMode="auto">
          <a:xfrm>
            <a:off x="3653366" y="2867103"/>
            <a:ext cx="4888954" cy="28360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Z:\Meio Ambiente\1. USINA\Fotos\Fotos Bolly\Exposição de Coprodutos Pedro 16-06-2016\BOL_550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67" r="24518"/>
          <a:stretch>
            <a:fillRect/>
          </a:stretch>
        </p:blipFill>
        <p:spPr bwMode="auto">
          <a:xfrm>
            <a:off x="1662909" y="4005902"/>
            <a:ext cx="2741612" cy="2324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44"/>
          <p:cNvSpPr txBox="1">
            <a:spLocks noChangeArrowheads="1"/>
          </p:cNvSpPr>
          <p:nvPr/>
        </p:nvSpPr>
        <p:spPr bwMode="auto">
          <a:xfrm>
            <a:off x="-9078" y="268243"/>
            <a:ext cx="6435636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400" b="1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Values Created by the Project </a:t>
            </a:r>
            <a:r>
              <a:rPr lang="en-US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– </a:t>
            </a:r>
            <a:r>
              <a:rPr lang="en-US" altLang="pt-BR" sz="2400" b="1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Training and Awareness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412776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24071" y="1453720"/>
            <a:ext cx="8506029" cy="558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Dissemination </a:t>
            </a:r>
            <a:r>
              <a:rPr lang="en-US" sz="1600" b="1" baseline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of </a:t>
            </a:r>
            <a:r>
              <a:rPr lang="en-US" sz="1600" b="1" baseline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best 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practices </a:t>
            </a:r>
            <a:r>
              <a:rPr lang="en-US" sz="1600" b="1" baseline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 </a:t>
            </a:r>
            <a:r>
              <a:rPr lang="en-US" sz="1600" b="1" baseline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cases of success of ArcelorMittal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to </a:t>
            </a:r>
            <a:r>
              <a:rPr lang="en-US" sz="1600" b="1" baseline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</a:t>
            </a:r>
            <a:r>
              <a:rPr lang="en-US" sz="1600" b="1" baseline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society.</a:t>
            </a:r>
            <a:endParaRPr lang="pt-BR" sz="1600" b="1" baseline="0" dirty="0" smtClean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3" name="Picture 3" descr="Z:\Meio Ambiente\1. USINA\Fotos\2016\Visita Open House UNESP e ESALQ 18.06.2016\IMG-20160619-WA0023-01C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26"/>
          <a:stretch/>
        </p:blipFill>
        <p:spPr bwMode="auto">
          <a:xfrm>
            <a:off x="624548" y="2100334"/>
            <a:ext cx="3402013" cy="308823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Z:\Meio Ambiente\1. USINA\Fotos\2016\Visita Open House UNESP e ESALQ 18.06.2016\IMG-20160619-WA0043-01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67" b="7976"/>
          <a:stretch>
            <a:fillRect/>
          </a:stretch>
        </p:blipFill>
        <p:spPr bwMode="auto">
          <a:xfrm>
            <a:off x="2274039" y="3033261"/>
            <a:ext cx="6156624" cy="284458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44"/>
          <p:cNvSpPr txBox="1">
            <a:spLocks noChangeArrowheads="1"/>
          </p:cNvSpPr>
          <p:nvPr/>
        </p:nvSpPr>
        <p:spPr bwMode="auto">
          <a:xfrm>
            <a:off x="-9078" y="268243"/>
            <a:ext cx="6435636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400" b="1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Values Created by the Project </a:t>
            </a:r>
            <a:r>
              <a:rPr lang="en-US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– Recognition by Society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412776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188906" cy="13367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b="1" baseline="0" dirty="0" smtClean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Innovative </a:t>
            </a:r>
            <a:r>
              <a:rPr lang="en-US" sz="1600" b="1" baseline="0" dirty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discussions in Brazil 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on the agenda of the City Council of Piracicaba about new legislation to encourage the use of recycled products in the municipality's works, among which, the Steel Aggregate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applies.</a:t>
            </a:r>
            <a:endParaRPr lang="pt-BR" sz="1600" b="1" baseline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" name="Picture 2" descr="C:\Users\50025354\Desktop\IMG-20160912-WA004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7" r="8401" b="5764"/>
          <a:stretch/>
        </p:blipFill>
        <p:spPr bwMode="auto">
          <a:xfrm>
            <a:off x="4427984" y="3374730"/>
            <a:ext cx="3941940" cy="241265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371" y="2886122"/>
            <a:ext cx="3389872" cy="338987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44"/>
          <p:cNvSpPr txBox="1">
            <a:spLocks noChangeArrowheads="1"/>
          </p:cNvSpPr>
          <p:nvPr/>
        </p:nvSpPr>
        <p:spPr bwMode="auto">
          <a:xfrm>
            <a:off x="-9078" y="268243"/>
            <a:ext cx="6435636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400" b="1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Values Created by the Project </a:t>
            </a:r>
            <a:r>
              <a:rPr lang="en-US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– Networking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0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412776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5" y="1549342"/>
            <a:ext cx="8284825" cy="6479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Guarantee of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customers satisfaction 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the field of paving </a:t>
            </a:r>
            <a:r>
              <a:rPr lang="en-US" sz="1600" b="1" baseline="0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 </a:t>
            </a:r>
            <a:r>
              <a:rPr lang="en-US" sz="1600" b="1" baseline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manufacture of concrete artifacts;</a:t>
            </a:r>
            <a:endParaRPr lang="pt-BR" sz="1600" b="1" baseline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9" name="Picture 2" descr="Z:\Meio Ambiente\FOTOS\Agragado Siderúrgico - COSAN\107MSDCF\DSC0318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8"/>
          <a:stretch/>
        </p:blipFill>
        <p:spPr bwMode="auto">
          <a:xfrm>
            <a:off x="2296464" y="4525214"/>
            <a:ext cx="2871689" cy="1604609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Z:\Meio Ambiente\Fotos Boli\Book Coprodutos 2010\GAMM\DSC_277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262875"/>
            <a:ext cx="3593958" cy="2248692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Z:\Meio Ambiente\2. PÁTIO DE IRACEMÁPOLIS\Fornecedores e Clientes\Piracicaba Ambiental\Visita de Inspeção JUN 2015\20150616_15200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93" y="2426416"/>
            <a:ext cx="3901037" cy="2194334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SC_264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153" y="4197669"/>
            <a:ext cx="2542832" cy="169189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44"/>
          <p:cNvSpPr txBox="1">
            <a:spLocks noChangeArrowheads="1"/>
          </p:cNvSpPr>
          <p:nvPr/>
        </p:nvSpPr>
        <p:spPr bwMode="auto">
          <a:xfrm>
            <a:off x="-9078" y="268243"/>
            <a:ext cx="6435636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400" b="1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Values Created by the Project </a:t>
            </a:r>
            <a:r>
              <a:rPr lang="en-US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– Costumers Satisfaction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167423" y="1327083"/>
            <a:ext cx="8757635" cy="5331293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064896" cy="480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44"/>
          <p:cNvSpPr txBox="1">
            <a:spLocks noChangeArrowheads="1"/>
          </p:cNvSpPr>
          <p:nvPr/>
        </p:nvSpPr>
        <p:spPr bwMode="auto">
          <a:xfrm>
            <a:off x="-9079" y="336483"/>
            <a:ext cx="6573651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Results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–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Increase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of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Steel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Aggregate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Destination</a:t>
            </a:r>
            <a:endParaRPr lang="pt-BR" altLang="pt-BR" sz="2400" b="1" baseline="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9"/>
          <a:stretch/>
        </p:blipFill>
        <p:spPr bwMode="auto">
          <a:xfrm>
            <a:off x="218665" y="1888386"/>
            <a:ext cx="8418638" cy="413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10650" y="1508973"/>
            <a:ext cx="861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rgbClr val="FF0000"/>
                </a:solidFill>
              </a:rPr>
              <a:t>2015</a:t>
            </a:r>
            <a:endParaRPr lang="pt-BR" b="1" u="sng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462379" y="1529403"/>
            <a:ext cx="861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rgbClr val="FF0000"/>
                </a:solidFill>
              </a:rPr>
              <a:t>2016</a:t>
            </a:r>
            <a:endParaRPr lang="pt-BR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2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187140" y="1016983"/>
            <a:ext cx="8518339" cy="5533941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35697"/>
            <a:ext cx="8064896" cy="480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12041" y="1433692"/>
            <a:ext cx="8807450" cy="3949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b="1" baseline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</a:t>
            </a:r>
            <a:r>
              <a:rPr lang="en-US" sz="2000" b="1" baseline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savings compared to disposing </a:t>
            </a:r>
            <a:r>
              <a:rPr lang="en-US" sz="20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slag in </a:t>
            </a:r>
            <a:r>
              <a:rPr lang="en-US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landfills</a:t>
            </a:r>
            <a:endParaRPr lang="en-US" sz="2000" b="1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5536" y="1801579"/>
            <a:ext cx="818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pt-BR" sz="1400" baseline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costs with the disposal of slag in licensed industrial landfills = </a:t>
            </a:r>
            <a:r>
              <a:rPr lang="pt-BR" sz="2800" b="1" baseline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MR$ 6</a:t>
            </a:r>
            <a:endParaRPr lang="pt-BR" sz="2800" b="1" baseline="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544"/>
          <p:cNvSpPr txBox="1">
            <a:spLocks noChangeArrowheads="1"/>
          </p:cNvSpPr>
          <p:nvPr/>
        </p:nvSpPr>
        <p:spPr bwMode="auto">
          <a:xfrm>
            <a:off x="-9079" y="353968"/>
            <a:ext cx="6657529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0" rIns="0" bIns="0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Financial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Results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12041" y="2621907"/>
            <a:ext cx="8807450" cy="4578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1" baseline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Steel Aggregate’s profit</a:t>
            </a:r>
            <a:endParaRPr lang="pt-BR" sz="2000" b="1" baseline="0" dirty="0">
              <a:solidFill>
                <a:srgbClr val="FF0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514886" y="4287983"/>
            <a:ext cx="6190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aseline="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Financial </a:t>
            </a:r>
            <a:r>
              <a:rPr lang="pt-BR" sz="2800" baseline="0" dirty="0" err="1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Gains</a:t>
            </a:r>
            <a:endParaRPr lang="pt-BR" sz="2800" baseline="0" dirty="0" smtClean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4400" b="1" baseline="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MR$ 6,25 (US$ 1,60) </a:t>
            </a:r>
            <a:endParaRPr lang="pt-BR" sz="4400" b="1" baseline="0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47357" y="2973752"/>
            <a:ext cx="8197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sz="1400" baseline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 generated with Steel Aggregate Sales in a year = </a:t>
            </a:r>
            <a:r>
              <a:rPr lang="pt-BR" sz="2800" b="1" baseline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KR$ 250</a:t>
            </a:r>
            <a:endParaRPr lang="pt-BR" sz="2800" b="1" baseline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de cantos arredondados 1"/>
          <p:cNvSpPr/>
          <p:nvPr/>
        </p:nvSpPr>
        <p:spPr>
          <a:xfrm>
            <a:off x="996280" y="4145925"/>
            <a:ext cx="7082008" cy="150630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6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187140" y="1016983"/>
            <a:ext cx="8518339" cy="5533941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35697"/>
            <a:ext cx="8064896" cy="480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71870" y="1497060"/>
            <a:ext cx="8369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ArcelorMittal Piracicaba’s Steel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Aggregate is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now considered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best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all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LC units, in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terms of quality.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Besides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its controlled expansion,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meets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other requirements of the technical standards of DNIT and ABNT, for use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paving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lvl="0" algn="just">
              <a:buClr>
                <a:srgbClr val="FF0000"/>
              </a:buClr>
            </a:pPr>
            <a:endParaRPr lang="pt-BR" sz="18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lvl="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ArcelorMittal Piracicaba’s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Steel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Aggregate is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only one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currently being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sold to the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concrete artifacts market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Brazil,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authorized by the state’s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environmental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agency.</a:t>
            </a:r>
          </a:p>
          <a:p>
            <a:pPr lvl="0" algn="just">
              <a:buClr>
                <a:srgbClr val="FF0000"/>
              </a:buClr>
            </a:pPr>
            <a:endParaRPr lang="pt-BR" sz="18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lvl="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Steel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Aggregate sales currently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generates an average revenue of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U$ 50/year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ArcelorMittal Piracicaba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lvl="0" algn="just">
              <a:buClr>
                <a:srgbClr val="FF0000"/>
              </a:buClr>
            </a:pPr>
            <a:endParaRPr lang="en-US" sz="18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lvl="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Today, the plant operates processing only the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EAF slag </a:t>
            </a: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that is generated daily, with no </a:t>
            </a:r>
            <a:r>
              <a:rPr lang="en-US" sz="18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stocks remaining.</a:t>
            </a:r>
          </a:p>
        </p:txBody>
      </p:sp>
      <p:sp>
        <p:nvSpPr>
          <p:cNvPr id="10" name="Text Box 544"/>
          <p:cNvSpPr txBox="1">
            <a:spLocks noChangeArrowheads="1"/>
          </p:cNvSpPr>
          <p:nvPr/>
        </p:nvSpPr>
        <p:spPr bwMode="auto">
          <a:xfrm>
            <a:off x="-9079" y="353968"/>
            <a:ext cx="6657529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0" tIns="0" rIns="0" bIns="0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Current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Situation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" name="Picture 12" descr="5191922772371550677_foto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4"/>
          <a:stretch>
            <a:fillRect/>
          </a:stretch>
        </p:blipFill>
        <p:spPr bwMode="auto">
          <a:xfrm>
            <a:off x="6788709" y="4744432"/>
            <a:ext cx="1590042" cy="159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1870" y="5152958"/>
            <a:ext cx="613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Establishment of a new business vision for ArcelorMittal Brazil, influencing the creation of a structure dedicated to By-products in the Long Carbon sector.</a:t>
            </a:r>
            <a:endParaRPr lang="pt-BR" sz="18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0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6" y="260648"/>
            <a:ext cx="858768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edondar Retângulo em um Canto Único 8"/>
          <p:cNvSpPr/>
          <p:nvPr/>
        </p:nvSpPr>
        <p:spPr>
          <a:xfrm rot="10800000" flipH="1">
            <a:off x="3707904" y="404664"/>
            <a:ext cx="5062687" cy="3888432"/>
          </a:xfrm>
          <a:prstGeom prst="round1Rect">
            <a:avLst>
              <a:gd name="adj" fmla="val 500"/>
            </a:avLst>
          </a:prstGeom>
          <a:solidFill>
            <a:srgbClr val="FF3700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</a:endParaRPr>
          </a:p>
        </p:txBody>
      </p:sp>
      <p:pic>
        <p:nvPicPr>
          <p:cNvPr id="10" name="logo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300" y="614586"/>
            <a:ext cx="1275395" cy="51015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968053" y="1268759"/>
            <a:ext cx="46805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928118" y="2433894"/>
            <a:ext cx="4903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 Henrique Andrade Borges</a:t>
            </a:r>
          </a:p>
          <a:p>
            <a:r>
              <a:rPr lang="pt-BR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ArcelorMittal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</a:p>
          <a:p>
            <a:endParaRPr lang="pt-BR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+55 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31 98414 7043</a:t>
            </a:r>
          </a:p>
          <a:p>
            <a:r>
              <a:rPr lang="pt-BR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pedro.haborges@arcelormittal.com.br</a:t>
            </a:r>
            <a:endParaRPr lang="pt-BR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ector reto 17"/>
          <p:cNvCxnSpPr/>
          <p:nvPr/>
        </p:nvCxnSpPr>
        <p:spPr>
          <a:xfrm flipH="1">
            <a:off x="3923928" y="2102677"/>
            <a:ext cx="46237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edondar Retângulo em um Canto Único 18"/>
          <p:cNvSpPr/>
          <p:nvPr/>
        </p:nvSpPr>
        <p:spPr>
          <a:xfrm flipV="1">
            <a:off x="3744416" y="4653136"/>
            <a:ext cx="5004048" cy="1800200"/>
          </a:xfrm>
          <a:prstGeom prst="round1Rect">
            <a:avLst/>
          </a:prstGeom>
          <a:solidFill>
            <a:srgbClr val="414141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824037" y="4869160"/>
            <a:ext cx="482453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200" dirty="0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6th Slag </a:t>
            </a:r>
            <a:r>
              <a:rPr lang="pt-BR" altLang="pt-BR" sz="3200" dirty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Valorisation Symposium</a:t>
            </a:r>
          </a:p>
          <a:p>
            <a:endParaRPr lang="pt-BR" altLang="pt-BR" sz="2400" dirty="0" smtClean="0">
              <a:solidFill>
                <a:prstClr val="white"/>
              </a:solidFill>
              <a:latin typeface="Arial" charset="0"/>
              <a:ea typeface="MS PGothic" pitchFamily="34" charset="-128"/>
            </a:endParaRPr>
          </a:p>
          <a:p>
            <a:r>
              <a:rPr lang="pt-BR" altLang="pt-BR" sz="2400" dirty="0" err="1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Mechelen</a:t>
            </a:r>
            <a:r>
              <a:rPr lang="pt-BR" altLang="pt-BR" sz="2400" dirty="0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 - </a:t>
            </a:r>
            <a:r>
              <a:rPr lang="pt-BR" altLang="pt-BR" sz="2400" dirty="0" err="1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Belgium</a:t>
            </a:r>
            <a:endParaRPr lang="pt-BR" altLang="pt-BR" sz="2400" dirty="0" smtClean="0">
              <a:solidFill>
                <a:prstClr val="white"/>
              </a:solidFill>
              <a:latin typeface="Arial" charset="0"/>
              <a:ea typeface="MS PGothic" pitchFamily="34" charset="-128"/>
            </a:endParaRPr>
          </a:p>
          <a:p>
            <a:r>
              <a:rPr lang="pt-BR" altLang="pt-BR" sz="2400" dirty="0" smtClean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3 </a:t>
            </a:r>
            <a:r>
              <a:rPr lang="pt-BR" altLang="pt-BR" sz="2400" dirty="0" err="1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April</a:t>
            </a:r>
            <a:r>
              <a:rPr lang="pt-BR" altLang="pt-BR" sz="2400" dirty="0">
                <a:solidFill>
                  <a:prstClr val="white"/>
                </a:solidFill>
                <a:latin typeface="Arial" charset="0"/>
                <a:ea typeface="MS PGothic" pitchFamily="34" charset="-128"/>
              </a:rPr>
              <a:t> 2019</a:t>
            </a:r>
            <a:endParaRPr lang="en-GB" altLang="pt-BR" sz="2400" dirty="0">
              <a:solidFill>
                <a:prstClr val="white"/>
              </a:solidFill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0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1594" y="267217"/>
            <a:ext cx="8501063" cy="6385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6666" y="437198"/>
            <a:ext cx="1027270" cy="411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5802" y="1491614"/>
            <a:ext cx="7635477" cy="0"/>
          </a:xfrm>
          <a:custGeom>
            <a:avLst/>
            <a:gdLst/>
            <a:ahLst/>
            <a:cxnLst/>
            <a:rect l="l" t="t" r="r" b="b"/>
            <a:pathLst>
              <a:path w="8144509">
                <a:moveTo>
                  <a:pt x="0" y="0"/>
                </a:moveTo>
                <a:lnTo>
                  <a:pt x="8144256" y="0"/>
                </a:lnTo>
              </a:path>
            </a:pathLst>
          </a:custGeom>
          <a:ln w="18287">
            <a:solidFill>
              <a:srgbClr val="060606"/>
            </a:solidFill>
          </a:ln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1541" y="1697354"/>
            <a:ext cx="812959" cy="7943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4395" y="3348989"/>
            <a:ext cx="848678" cy="731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1542" y="2616041"/>
            <a:ext cx="811530" cy="57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2969" y="5134926"/>
            <a:ext cx="794385" cy="9101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47260" y="4269104"/>
            <a:ext cx="785813" cy="7143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99040" y="628768"/>
            <a:ext cx="5238155" cy="661303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>
              <a:spcBef>
                <a:spcPts val="94"/>
              </a:spcBef>
            </a:pPr>
            <a:r>
              <a:rPr sz="4219" dirty="0" smtClean="0"/>
              <a:t>ArcelorMittal</a:t>
            </a:r>
            <a:r>
              <a:rPr lang="pt-BR" sz="4219" dirty="0" smtClean="0"/>
              <a:t> in </a:t>
            </a:r>
            <a:r>
              <a:rPr sz="4219" dirty="0" smtClean="0"/>
              <a:t>Bra</a:t>
            </a:r>
            <a:r>
              <a:rPr lang="pt-BR" sz="4219" dirty="0" smtClean="0"/>
              <a:t>z</a:t>
            </a:r>
            <a:r>
              <a:rPr sz="4219" dirty="0" err="1" smtClean="0"/>
              <a:t>il</a:t>
            </a:r>
            <a:endParaRPr sz="4219" dirty="0"/>
          </a:p>
        </p:txBody>
      </p:sp>
      <p:sp>
        <p:nvSpPr>
          <p:cNvPr id="12" name="object 12"/>
          <p:cNvSpPr txBox="1"/>
          <p:nvPr/>
        </p:nvSpPr>
        <p:spPr>
          <a:xfrm>
            <a:off x="1059370" y="1722359"/>
            <a:ext cx="6924675" cy="3732336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1688" b="1" spc="-5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+30 </a:t>
            </a:r>
            <a:r>
              <a:rPr lang="pt-BR" sz="1688" b="1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Business </a:t>
            </a:r>
            <a:r>
              <a:rPr lang="pt-BR" sz="1688" b="1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Units</a:t>
            </a:r>
            <a:endParaRPr sz="1688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eaLnBrk="1" fontAlgn="auto" hangingPunct="1">
              <a:spcBef>
                <a:spcPts val="28"/>
              </a:spcBef>
              <a:spcAft>
                <a:spcPts val="0"/>
              </a:spcAft>
            </a:pPr>
            <a:endParaRPr sz="1734" baseline="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1906" eaLnBrk="1" fontAlgn="auto" hangingPunct="1">
              <a:spcBef>
                <a:spcPts val="5"/>
              </a:spcBef>
              <a:spcAft>
                <a:spcPts val="0"/>
              </a:spcAft>
            </a:pPr>
            <a:r>
              <a:rPr lang="pt-BR" sz="1688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Annual</a:t>
            </a:r>
            <a:r>
              <a:rPr lang="pt-BR" sz="1688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1688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production</a:t>
            </a:r>
            <a:r>
              <a:rPr lang="pt-BR" sz="1688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1688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capacity</a:t>
            </a:r>
            <a:r>
              <a:rPr lang="pt-BR" sz="1688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:</a:t>
            </a:r>
            <a:endParaRPr sz="1688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1906" marR="47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688" b="1" spc="-5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12</a:t>
            </a:r>
            <a:r>
              <a:rPr lang="pt-BR" sz="1688" b="1" spc="-5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.</a:t>
            </a:r>
            <a:r>
              <a:rPr sz="1688" b="1" spc="-5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5 </a:t>
            </a:r>
            <a:r>
              <a:rPr sz="1688" b="1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mi</a:t>
            </a:r>
            <a:r>
              <a:rPr lang="pt-BR" sz="1688" b="1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1688" b="1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tonnes</a:t>
            </a:r>
            <a:r>
              <a:rPr sz="1688" b="1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1688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of</a:t>
            </a:r>
            <a:r>
              <a:rPr lang="pt-BR" sz="1688" b="1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1688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crude</a:t>
            </a:r>
            <a:r>
              <a:rPr lang="pt-BR" sz="1688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1688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steel</a:t>
            </a:r>
            <a:r>
              <a:rPr sz="1688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688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| </a:t>
            </a:r>
            <a:r>
              <a:rPr sz="1688" b="1" spc="-5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7</a:t>
            </a:r>
            <a:r>
              <a:rPr lang="pt-BR" sz="1688" b="1" spc="-5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.</a:t>
            </a:r>
            <a:r>
              <a:rPr sz="1688" b="1" spc="-5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</a:t>
            </a:r>
            <a:r>
              <a:rPr lang="pt-BR" sz="1688" b="1" spc="-5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688" b="1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mi </a:t>
            </a:r>
            <a:r>
              <a:rPr lang="pt-BR" sz="1688" b="1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tonnes</a:t>
            </a:r>
            <a:r>
              <a:rPr lang="pt-BR" sz="1688" b="1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1688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of</a:t>
            </a:r>
            <a:r>
              <a:rPr lang="pt-BR" sz="1688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pt-BR" sz="1688" spc="-5" baseline="0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iron</a:t>
            </a:r>
            <a:r>
              <a:rPr lang="pt-BR" sz="1688" spc="-5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ore</a:t>
            </a:r>
          </a:p>
          <a:p>
            <a:pPr marL="11906" marR="4763" eaLnBrk="1" fontAlgn="auto" hangingPunct="1">
              <a:spcBef>
                <a:spcPts val="0"/>
              </a:spcBef>
              <a:spcAft>
                <a:spcPts val="0"/>
              </a:spcAft>
            </a:pPr>
            <a:endParaRPr sz="1734" baseline="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19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b="1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+16,000</a:t>
            </a:r>
            <a:r>
              <a:rPr lang="pt-BR" sz="2000" baseline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employees</a:t>
            </a:r>
            <a:endParaRPr lang="pt-BR" sz="2000" baseline="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75" baseline="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eaLnBrk="1" fontAlgn="auto" hangingPunct="1">
              <a:spcBef>
                <a:spcPts val="9"/>
              </a:spcBef>
              <a:spcAft>
                <a:spcPts val="0"/>
              </a:spcAft>
            </a:pPr>
            <a:endParaRPr sz="1641" baseline="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280392" indent="-268486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80392" algn="l"/>
                <a:tab pos="280988" algn="l"/>
              </a:tabLst>
            </a:pPr>
            <a:r>
              <a:rPr lang="en-US" sz="1688" spc="-19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Steel</a:t>
            </a:r>
          </a:p>
          <a:p>
            <a:pPr marL="280392" indent="-268486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80392" algn="l"/>
                <a:tab pos="280988" algn="l"/>
              </a:tabLst>
            </a:pPr>
            <a:r>
              <a:rPr lang="en-US" sz="1688" spc="-19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Mining</a:t>
            </a:r>
          </a:p>
          <a:p>
            <a:pPr marL="280392" indent="-268486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80392" algn="l"/>
                <a:tab pos="280988" algn="l"/>
              </a:tabLst>
            </a:pPr>
            <a:r>
              <a:rPr lang="en-US" sz="1688" spc="-19" baseline="0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BioFlorestas</a:t>
            </a:r>
            <a:r>
              <a:rPr lang="en-US" sz="1688" spc="-19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- Charcoal Production</a:t>
            </a:r>
          </a:p>
          <a:p>
            <a:pPr marL="280392" indent="-268486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80392" algn="l"/>
                <a:tab pos="280988" algn="l"/>
              </a:tabLst>
            </a:pPr>
            <a:r>
              <a:rPr lang="en-US" sz="1688" spc="-19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Hydroelectric Power </a:t>
            </a:r>
            <a:r>
              <a:rPr lang="en-US" sz="1688" spc="-19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Plant</a:t>
            </a:r>
          </a:p>
          <a:p>
            <a:pPr marL="280392" indent="-268486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80392" algn="l"/>
                <a:tab pos="280988" algn="l"/>
              </a:tabLst>
            </a:pPr>
            <a:r>
              <a:rPr lang="en-US" sz="1688" spc="-19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Information </a:t>
            </a:r>
            <a:r>
              <a:rPr lang="en-US" sz="1688" spc="-19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Technology</a:t>
            </a:r>
          </a:p>
          <a:p>
            <a:pPr marL="280392" indent="-268486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80392" algn="l"/>
                <a:tab pos="280988" algn="l"/>
              </a:tabLst>
            </a:pPr>
            <a:r>
              <a:rPr lang="en-US" sz="1688" spc="-19" baseline="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ArcelorMittal </a:t>
            </a:r>
            <a:r>
              <a:rPr lang="en-US" sz="1688" spc="-19" baseline="0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Foundation – Social Projects</a:t>
            </a:r>
            <a:endParaRPr sz="1500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0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2571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7177" y="241459"/>
            <a:ext cx="8501063" cy="6385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6666" y="437198"/>
            <a:ext cx="1027270" cy="411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9040" y="628768"/>
            <a:ext cx="5238155" cy="661303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>
              <a:spcBef>
                <a:spcPts val="94"/>
              </a:spcBef>
            </a:pPr>
            <a:r>
              <a:rPr sz="4219" dirty="0" smtClean="0">
                <a:solidFill>
                  <a:srgbClr val="ED3B22"/>
                </a:solidFill>
              </a:rPr>
              <a:t>ArcelorMittal</a:t>
            </a:r>
            <a:r>
              <a:rPr sz="4219" spc="-66" dirty="0" smtClean="0">
                <a:solidFill>
                  <a:srgbClr val="ED3B22"/>
                </a:solidFill>
              </a:rPr>
              <a:t> </a:t>
            </a:r>
            <a:r>
              <a:rPr sz="4219" dirty="0" smtClean="0">
                <a:solidFill>
                  <a:srgbClr val="ED3B22"/>
                </a:solidFill>
              </a:rPr>
              <a:t>Bra</a:t>
            </a:r>
            <a:r>
              <a:rPr lang="pt-BR" sz="4219" dirty="0" smtClean="0">
                <a:solidFill>
                  <a:srgbClr val="ED3B22"/>
                </a:solidFill>
              </a:rPr>
              <a:t>z</a:t>
            </a:r>
            <a:r>
              <a:rPr sz="4219" dirty="0" err="1" smtClean="0">
                <a:solidFill>
                  <a:srgbClr val="ED3B22"/>
                </a:solidFill>
              </a:rPr>
              <a:t>il</a:t>
            </a:r>
            <a:endParaRPr sz="4219" dirty="0"/>
          </a:p>
        </p:txBody>
      </p:sp>
      <p:sp>
        <p:nvSpPr>
          <p:cNvPr id="6" name="object 6"/>
          <p:cNvSpPr/>
          <p:nvPr/>
        </p:nvSpPr>
        <p:spPr>
          <a:xfrm>
            <a:off x="564356" y="3107531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4356" y="3293269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4356" y="3480435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4356" y="2920364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4356" y="3667602"/>
            <a:ext cx="142875" cy="142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4356" y="3853339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4356" y="4040504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4356" y="4226242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4356" y="4413408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1498" y="4626292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0069" y="4890611"/>
            <a:ext cx="142875" cy="142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0165" y="2910482"/>
            <a:ext cx="2235994" cy="2282476"/>
          </a:xfrm>
          <a:prstGeom prst="rect">
            <a:avLst/>
          </a:prstGeom>
        </p:spPr>
        <p:txBody>
          <a:bodyPr vert="horz" wrap="square" lIns="0" tIns="12502" rIns="0" bIns="0" rtlCol="0">
            <a:spAutoFit/>
          </a:bodyPr>
          <a:lstStyle/>
          <a:p>
            <a:pPr marL="55364" eaLnBrk="1" fontAlgn="auto" hangingPunct="1">
              <a:spcBef>
                <a:spcPts val="98"/>
              </a:spcBef>
              <a:spcAft>
                <a:spcPts val="0"/>
              </a:spcAft>
            </a:pPr>
            <a:r>
              <a:rPr sz="563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1</a:t>
            </a:r>
            <a:r>
              <a:rPr sz="563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</a:rPr>
              <a:t> </a:t>
            </a: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ArcelorMittal </a:t>
            </a:r>
            <a:r>
              <a:rPr sz="1125" spc="-56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Barra </a:t>
            </a:r>
            <a:r>
              <a:rPr sz="1125" spc="-2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Mansa</a:t>
            </a:r>
            <a:r>
              <a:rPr sz="1125" spc="-28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 </a:t>
            </a:r>
            <a:r>
              <a:rPr sz="1125" spc="-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(RJ)</a:t>
            </a:r>
            <a:endParaRPr sz="1125" baseline="3472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69069" indent="-117277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69664" algn="l"/>
              </a:tabLst>
            </a:pPr>
            <a:r>
              <a:rPr sz="1125" spc="-14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7" action="ppaction://hlinksldjump"/>
              </a:rPr>
              <a:t>ArcelorMittal </a:t>
            </a:r>
            <a:r>
              <a:rPr sz="1125" spc="-35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7" action="ppaction://hlinksldjump"/>
              </a:rPr>
              <a:t>Divinópolis</a:t>
            </a:r>
            <a:r>
              <a:rPr sz="1125" spc="-183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7" action="ppaction://hlinksldjump"/>
              </a:rPr>
              <a:t> </a:t>
            </a:r>
            <a:r>
              <a:rPr sz="1125" spc="7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7" action="ppaction://hlinksldjump"/>
              </a:rPr>
              <a:t>(MG)</a:t>
            </a:r>
            <a:endParaRPr sz="1125" baseline="6944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69069" indent="-117277" eaLnBrk="1" fontAlgn="auto" hangingPunct="1">
              <a:spcBef>
                <a:spcPts val="572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69664" algn="l"/>
              </a:tabLst>
            </a:pPr>
            <a:r>
              <a:rPr sz="1125" spc="-14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ArcelorMittal </a:t>
            </a:r>
            <a:r>
              <a:rPr sz="1125" spc="-28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Sitrel</a:t>
            </a:r>
            <a:r>
              <a:rPr sz="1125" spc="-168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 </a:t>
            </a:r>
            <a:r>
              <a:rPr sz="1125" spc="7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(MS)</a:t>
            </a:r>
            <a:endParaRPr sz="1125" baseline="6944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69069" indent="-117277" eaLnBrk="1" fontAlgn="auto" hangingPunct="1">
              <a:spcBef>
                <a:spcPts val="572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69664" algn="l"/>
              </a:tabLst>
            </a:pPr>
            <a:r>
              <a:rPr sz="1125" spc="-14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8" action="ppaction://hlinksldjump"/>
              </a:rPr>
              <a:t>ArcelorMittal</a:t>
            </a:r>
            <a:r>
              <a:rPr sz="1125" spc="-113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8" action="ppaction://hlinksldjump"/>
              </a:rPr>
              <a:t> </a:t>
            </a:r>
            <a:r>
              <a:rPr sz="1125" spc="-35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8" action="ppaction://hlinksldjump"/>
              </a:rPr>
              <a:t>Juiz</a:t>
            </a:r>
            <a:r>
              <a:rPr sz="1125" spc="-119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8" action="ppaction://hlinksldjump"/>
              </a:rPr>
              <a:t> </a:t>
            </a:r>
            <a:r>
              <a:rPr sz="1125" spc="-35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8" action="ppaction://hlinksldjump"/>
              </a:rPr>
              <a:t>de</a:t>
            </a:r>
            <a:r>
              <a:rPr sz="1125" spc="-98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8" action="ppaction://hlinksldjump"/>
              </a:rPr>
              <a:t> </a:t>
            </a:r>
            <a:r>
              <a:rPr sz="1125" spc="-56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8" action="ppaction://hlinksldjump"/>
              </a:rPr>
              <a:t>Fora</a:t>
            </a:r>
            <a:r>
              <a:rPr sz="1125" spc="-127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8" action="ppaction://hlinksldjump"/>
              </a:rPr>
              <a:t> </a:t>
            </a:r>
            <a:r>
              <a:rPr sz="1125" spc="7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8" action="ppaction://hlinksldjump"/>
              </a:rPr>
              <a:t>(MG)</a:t>
            </a:r>
            <a:endParaRPr sz="1125" baseline="6944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69069" indent="-117277" eaLnBrk="1" fontAlgn="auto" hangingPunct="1">
              <a:spcBef>
                <a:spcPts val="567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69664" algn="l"/>
              </a:tabLst>
            </a:pPr>
            <a:r>
              <a:rPr sz="1125" spc="-14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9" action="ppaction://hlinksldjump"/>
              </a:rPr>
              <a:t>ArcelorMittal </a:t>
            </a:r>
            <a:r>
              <a:rPr sz="1125" spc="-21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9" action="ppaction://hlinksldjump"/>
              </a:rPr>
              <a:t>Monlevade</a:t>
            </a:r>
            <a:r>
              <a:rPr sz="1125" spc="-260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9" action="ppaction://hlinksldjump"/>
              </a:rPr>
              <a:t> </a:t>
            </a:r>
            <a:r>
              <a:rPr sz="1125" spc="7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9" action="ppaction://hlinksldjump"/>
              </a:rPr>
              <a:t>(MG)</a:t>
            </a:r>
            <a:endParaRPr sz="1125" baseline="6944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69069" indent="-117277" eaLnBrk="1" fontAlgn="auto" hangingPunct="1">
              <a:spcBef>
                <a:spcPts val="572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69664" algn="l"/>
              </a:tabLst>
            </a:pPr>
            <a:r>
              <a:rPr sz="1125" spc="-14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0" action="ppaction://hlinksldjump"/>
              </a:rPr>
              <a:t>ArcelorMittal </a:t>
            </a:r>
            <a:r>
              <a:rPr sz="1125" spc="-41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0" action="ppaction://hlinksldjump"/>
              </a:rPr>
              <a:t>Piracicaba</a:t>
            </a:r>
            <a:r>
              <a:rPr sz="1125" spc="-141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0" action="ppaction://hlinksldjump"/>
              </a:rPr>
              <a:t> </a:t>
            </a:r>
            <a:r>
              <a:rPr sz="1125" spc="-28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0" action="ppaction://hlinksldjump"/>
              </a:rPr>
              <a:t>(SP)</a:t>
            </a:r>
            <a:endParaRPr sz="1125" baseline="6944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69069" indent="-117277" eaLnBrk="1" fontAlgn="auto" hangingPunct="1">
              <a:spcBef>
                <a:spcPts val="567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69664" algn="l"/>
              </a:tabLst>
            </a:pPr>
            <a:r>
              <a:rPr sz="1125" spc="-14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ArcelorMittal </a:t>
            </a:r>
            <a:r>
              <a:rPr sz="1125" spc="-49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Resende</a:t>
            </a:r>
            <a:r>
              <a:rPr sz="1125" spc="-274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 </a:t>
            </a:r>
            <a:r>
              <a:rPr sz="1125" spc="-41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6" action="ppaction://hlinksldjump"/>
              </a:rPr>
              <a:t>(RJ)</a:t>
            </a:r>
            <a:endParaRPr sz="1125" baseline="6944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69069" indent="-117277" eaLnBrk="1" fontAlgn="auto" hangingPunct="1">
              <a:spcBef>
                <a:spcPts val="572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69664" algn="l"/>
              </a:tabLst>
            </a:pPr>
            <a:r>
              <a:rPr sz="1125" spc="-14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1" action="ppaction://hlinksldjump"/>
              </a:rPr>
              <a:t>ArcelorMittal </a:t>
            </a:r>
            <a:r>
              <a:rPr sz="1125" spc="-56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1" action="ppaction://hlinksldjump"/>
              </a:rPr>
              <a:t>Sabará</a:t>
            </a:r>
            <a:r>
              <a:rPr sz="1125" spc="-260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1" action="ppaction://hlinksldjump"/>
              </a:rPr>
              <a:t> </a:t>
            </a:r>
            <a:r>
              <a:rPr sz="1125" spc="7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1" action="ppaction://hlinksldjump"/>
              </a:rPr>
              <a:t>(MG)</a:t>
            </a:r>
            <a:endParaRPr sz="1125" baseline="6944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69069" indent="-117277" eaLnBrk="1" fontAlgn="auto" hangingPunct="1">
              <a:spcBef>
                <a:spcPts val="572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69664" algn="l"/>
              </a:tabLst>
            </a:pPr>
            <a:r>
              <a:rPr sz="1125" spc="-14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2" action="ppaction://hlinksldjump"/>
              </a:rPr>
              <a:t>ArcelorMittal </a:t>
            </a:r>
            <a:r>
              <a:rPr sz="1125" spc="-49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2" action="ppaction://hlinksldjump"/>
              </a:rPr>
              <a:t>São Paulo </a:t>
            </a:r>
            <a:r>
              <a:rPr sz="1125" spc="-400" baseline="6944" dirty="0">
                <a:solidFill>
                  <a:srgbClr val="696969"/>
                </a:solidFill>
                <a:latin typeface="SimSun"/>
                <a:ea typeface="+mn-ea"/>
                <a:cs typeface="SimSun"/>
                <a:hlinkClick r:id="rId12" action="ppaction://hlinksldjump"/>
              </a:rPr>
              <a:t>– </a:t>
            </a:r>
            <a:r>
              <a:rPr sz="1125" spc="-49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2" action="ppaction://hlinksldjump"/>
              </a:rPr>
              <a:t>São Paulo</a:t>
            </a:r>
            <a:r>
              <a:rPr sz="1125" spc="-260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2" action="ppaction://hlinksldjump"/>
              </a:rPr>
              <a:t> </a:t>
            </a:r>
            <a:r>
              <a:rPr sz="1125" spc="-28" baseline="6944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2" action="ppaction://hlinksldjump"/>
              </a:rPr>
              <a:t>(SP)</a:t>
            </a:r>
            <a:endParaRPr sz="1125" baseline="6944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64902" marR="4763" indent="-142280" eaLnBrk="1" fontAlgn="auto" hangingPunct="1">
              <a:lnSpc>
                <a:spcPts val="862"/>
              </a:lnSpc>
              <a:spcBef>
                <a:spcPts val="797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65497" algn="l"/>
              </a:tabLst>
            </a:pP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Belgo </a:t>
            </a:r>
            <a:r>
              <a:rPr sz="1125" spc="-2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Bekaert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Arames </a:t>
            </a:r>
            <a:r>
              <a:rPr sz="1125" spc="-2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(BBA) </a:t>
            </a:r>
            <a:r>
              <a:rPr sz="1125" spc="-6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Feira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de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Santana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(BA),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Contagem</a:t>
            </a:r>
            <a:r>
              <a:rPr sz="750" spc="-94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e</a:t>
            </a:r>
            <a:r>
              <a:rPr sz="750" spc="-61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38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Sabará</a:t>
            </a:r>
            <a:r>
              <a:rPr sz="750" spc="-61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5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(MG),</a:t>
            </a:r>
            <a:r>
              <a:rPr sz="750" spc="-84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19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Osasco</a:t>
            </a:r>
            <a:r>
              <a:rPr sz="750" spc="-61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e</a:t>
            </a:r>
            <a:r>
              <a:rPr sz="750" spc="-75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Hortolândia</a:t>
            </a:r>
            <a:r>
              <a:rPr sz="750" spc="-84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19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(SP)</a:t>
            </a:r>
            <a:endParaRPr sz="750" baseline="0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54781" marR="97036" indent="-142875" eaLnBrk="1" fontAlgn="auto" hangingPunct="1">
              <a:lnSpc>
                <a:spcPts val="862"/>
              </a:lnSpc>
              <a:spcBef>
                <a:spcPts val="356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2"/>
              <a:tabLst>
                <a:tab pos="154781" algn="l"/>
              </a:tabLst>
            </a:pPr>
            <a:r>
              <a:rPr sz="1125" spc="-2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Belgo-Mineira</a:t>
            </a:r>
            <a:r>
              <a:rPr sz="1125" spc="-8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1125" spc="-2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Bekaert</a:t>
            </a:r>
            <a:r>
              <a:rPr sz="1125" spc="-8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Artefatos</a:t>
            </a:r>
            <a:r>
              <a:rPr sz="1125" spc="-9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de</a:t>
            </a:r>
            <a:r>
              <a:rPr sz="1125" spc="-9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Arame</a:t>
            </a:r>
            <a:r>
              <a:rPr sz="1125" spc="-8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1125" spc="-2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(BMB), </a:t>
            </a:r>
            <a:r>
              <a:rPr sz="750" spc="-14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42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Itaúna</a:t>
            </a:r>
            <a:r>
              <a:rPr sz="750" spc="-84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e</a:t>
            </a:r>
            <a:r>
              <a:rPr sz="750" spc="-56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3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Vespasiano</a:t>
            </a:r>
            <a:r>
              <a:rPr sz="750" spc="-70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9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(MG)</a:t>
            </a:r>
            <a:r>
              <a:rPr sz="750" spc="-75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e</a:t>
            </a:r>
            <a:r>
              <a:rPr sz="750" spc="-56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38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Sumaré</a:t>
            </a:r>
            <a:r>
              <a:rPr sz="750" spc="-80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750" spc="-19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(SP)</a:t>
            </a:r>
            <a:endParaRPr sz="750" baseline="0">
              <a:solidFill>
                <a:prstClr val="black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5783" y="5532120"/>
            <a:ext cx="142875" cy="1428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5783" y="5703570"/>
            <a:ext cx="142875" cy="1428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5783" y="5875020"/>
            <a:ext cx="142875" cy="1428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5783" y="6046469"/>
            <a:ext cx="142875" cy="1428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5783" y="6289357"/>
            <a:ext cx="142875" cy="1428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2735" y="5464999"/>
            <a:ext cx="2666405" cy="968014"/>
          </a:xfrm>
          <a:prstGeom prst="rect">
            <a:avLst/>
          </a:prstGeom>
        </p:spPr>
        <p:txBody>
          <a:bodyPr vert="horz" wrap="square" lIns="0" tIns="69652" rIns="0" bIns="0" rtlCol="0">
            <a:spAutoFit/>
          </a:bodyPr>
          <a:lstStyle/>
          <a:p>
            <a:pPr marL="157163" indent="-142875" eaLnBrk="1" fontAlgn="auto" hangingPunct="1">
              <a:spcBef>
                <a:spcPts val="548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12"/>
              <a:tabLst>
                <a:tab pos="157758" algn="l"/>
              </a:tabLst>
            </a:pP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6" action="ppaction://hlinksldjump"/>
              </a:rPr>
              <a:t>ArcelorMittal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6" action="ppaction://hlinksldjump"/>
              </a:rPr>
              <a:t>Contagem</a:t>
            </a:r>
            <a:r>
              <a:rPr sz="1125" spc="-217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6" action="ppaction://hlinksldjump"/>
              </a:rPr>
              <a:t> </a:t>
            </a:r>
            <a:r>
              <a:rPr sz="1125" spc="7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6" action="ppaction://hlinksldjump"/>
              </a:rPr>
              <a:t>(MG)</a:t>
            </a:r>
            <a:endParaRPr sz="1125" baseline="3472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57163" indent="-142875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12"/>
              <a:tabLst>
                <a:tab pos="157758" algn="l"/>
              </a:tabLst>
            </a:pP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ArcelorMittal </a:t>
            </a:r>
            <a:r>
              <a:rPr sz="1125" spc="-70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Tubarão </a:t>
            </a:r>
            <a:r>
              <a:rPr sz="1125" spc="1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-</a:t>
            </a:r>
            <a:r>
              <a:rPr sz="1125" spc="-266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3" action="ppaction://hlinksldjump"/>
              </a:rPr>
              <a:t>Serra (ES)</a:t>
            </a:r>
            <a:endParaRPr sz="1125" baseline="3472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57163" indent="-142875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12"/>
              <a:tabLst>
                <a:tab pos="157758" algn="l"/>
              </a:tabLst>
            </a:pP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ArcelorMittal</a:t>
            </a:r>
            <a:r>
              <a:rPr sz="1125" spc="-9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56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Vega</a:t>
            </a:r>
            <a:r>
              <a:rPr sz="1125" spc="-9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1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-</a:t>
            </a:r>
            <a:r>
              <a:rPr sz="1125" spc="-9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São</a:t>
            </a:r>
            <a:r>
              <a:rPr sz="1125" spc="-11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Francisco</a:t>
            </a:r>
            <a:r>
              <a:rPr sz="1125" spc="-8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2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do</a:t>
            </a:r>
            <a:r>
              <a:rPr sz="1125" spc="-11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Sul</a:t>
            </a:r>
            <a:r>
              <a:rPr sz="1125" spc="-10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2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(SC)</a:t>
            </a:r>
            <a:endParaRPr sz="1125" baseline="3472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57163" marR="4763" indent="-142875" eaLnBrk="1" fontAlgn="auto" hangingPunct="1">
              <a:lnSpc>
                <a:spcPts val="862"/>
              </a:lnSpc>
              <a:spcBef>
                <a:spcPts val="511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12"/>
              <a:tabLst>
                <a:tab pos="157758" algn="l"/>
              </a:tabLst>
            </a:pP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ArcelorMittal</a:t>
            </a:r>
            <a:r>
              <a:rPr sz="1125" spc="-8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Gonvarri</a:t>
            </a:r>
            <a:r>
              <a:rPr sz="1125" spc="-10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1125" spc="-400" baseline="3472" dirty="0">
                <a:solidFill>
                  <a:srgbClr val="696969"/>
                </a:solidFill>
                <a:latin typeface="SimSun"/>
                <a:ea typeface="+mn-ea"/>
                <a:cs typeface="SimSun"/>
                <a:hlinkClick r:id="rId18" action="ppaction://hlinksldjump"/>
              </a:rPr>
              <a:t>–</a:t>
            </a:r>
            <a:r>
              <a:rPr sz="1125" spc="-309" baseline="3472" dirty="0">
                <a:solidFill>
                  <a:srgbClr val="696969"/>
                </a:solidFill>
                <a:latin typeface="SimSun"/>
                <a:ea typeface="+mn-ea"/>
                <a:cs typeface="SimSun"/>
                <a:hlinkClick r:id="rId18" action="ppaction://hlinksldjump"/>
              </a:rPr>
              <a:t> </a:t>
            </a:r>
            <a:r>
              <a:rPr sz="1125" spc="-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Campinas</a:t>
            </a:r>
            <a:r>
              <a:rPr sz="1125" spc="-11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e</a:t>
            </a:r>
            <a:r>
              <a:rPr sz="1125" spc="-77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Hortolândia</a:t>
            </a:r>
            <a:r>
              <a:rPr sz="1125" spc="-11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1125" spc="-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(SP),</a:t>
            </a:r>
            <a:r>
              <a:rPr sz="1125" spc="-9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Araucária </a:t>
            </a:r>
            <a:r>
              <a:rPr sz="750" spc="-3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e </a:t>
            </a:r>
            <a:r>
              <a:rPr sz="750" spc="-19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Curitiba</a:t>
            </a:r>
            <a:r>
              <a:rPr sz="750" spc="-107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(PR)</a:t>
            </a:r>
            <a:endParaRPr sz="750" baseline="0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57163" indent="-145256" eaLnBrk="1" fontAlgn="auto" hangingPunct="1">
              <a:spcBef>
                <a:spcPts val="80"/>
              </a:spcBef>
              <a:spcAft>
                <a:spcPts val="0"/>
              </a:spcAft>
              <a:buClr>
                <a:srgbClr val="FFFFFF"/>
              </a:buClr>
              <a:buSzPct val="87500"/>
              <a:buFontTx/>
              <a:buAutoNum type="arabicPlain" startAt="12"/>
              <a:tabLst>
                <a:tab pos="157758" algn="l"/>
              </a:tabLst>
            </a:pPr>
            <a:r>
              <a:rPr sz="750" spc="-9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ArcelorMittal</a:t>
            </a:r>
            <a:r>
              <a:rPr sz="750" spc="-66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 </a:t>
            </a:r>
            <a:r>
              <a:rPr sz="750" spc="-14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Perfilor</a:t>
            </a:r>
            <a:r>
              <a:rPr sz="750" spc="-61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 </a:t>
            </a:r>
            <a:r>
              <a:rPr sz="750" spc="94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-</a:t>
            </a:r>
            <a:r>
              <a:rPr sz="750" spc="-66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 </a:t>
            </a:r>
            <a:r>
              <a:rPr sz="750" spc="-28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São</a:t>
            </a:r>
            <a:r>
              <a:rPr sz="750" spc="-70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 </a:t>
            </a:r>
            <a:r>
              <a:rPr sz="750" spc="-3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Paulo</a:t>
            </a:r>
            <a:r>
              <a:rPr sz="750" spc="-70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 </a:t>
            </a:r>
            <a:r>
              <a:rPr sz="750" spc="-19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9" action="ppaction://hlinksldjump"/>
              </a:rPr>
              <a:t>(SP)</a:t>
            </a:r>
            <a:endParaRPr sz="750" baseline="0">
              <a:solidFill>
                <a:prstClr val="black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06540" y="3907631"/>
            <a:ext cx="142875" cy="1428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17732" y="3897154"/>
            <a:ext cx="1913930" cy="127438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656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17</a:t>
            </a:r>
            <a:r>
              <a:rPr sz="656" spc="150" baseline="0" dirty="0">
                <a:solidFill>
                  <a:srgbClr val="FFFFFF"/>
                </a:solidFill>
                <a:latin typeface="Tahoma"/>
                <a:ea typeface="+mn-ea"/>
                <a:cs typeface="Tahoma"/>
              </a:rPr>
              <a:t> </a:t>
            </a: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Mina</a:t>
            </a:r>
            <a:r>
              <a:rPr sz="1125" spc="-9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2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do</a:t>
            </a:r>
            <a:r>
              <a:rPr sz="1125" spc="-11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Andrade</a:t>
            </a:r>
            <a:r>
              <a:rPr sz="1125" spc="-8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1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-</a:t>
            </a:r>
            <a:r>
              <a:rPr sz="1125" spc="-11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Bela</a:t>
            </a:r>
            <a:r>
              <a:rPr sz="1125" spc="-56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2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Vista</a:t>
            </a:r>
            <a:r>
              <a:rPr sz="1125" spc="-9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de</a:t>
            </a:r>
            <a:r>
              <a:rPr sz="1125" spc="-8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-2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Minas</a:t>
            </a:r>
            <a:r>
              <a:rPr sz="1125" spc="-9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 </a:t>
            </a:r>
            <a:r>
              <a:rPr sz="1125" spc="7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7" action="ppaction://hlinksldjump"/>
              </a:rPr>
              <a:t>(MG)</a:t>
            </a:r>
            <a:endParaRPr sz="1125" baseline="3472">
              <a:solidFill>
                <a:prstClr val="black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06540" y="4150519"/>
            <a:ext cx="142875" cy="1428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17732" y="4139803"/>
            <a:ext cx="1585912" cy="127438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656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18</a:t>
            </a:r>
            <a:r>
              <a:rPr sz="656" spc="136" baseline="0" dirty="0">
                <a:solidFill>
                  <a:srgbClr val="FFFFFF"/>
                </a:solidFill>
                <a:latin typeface="Tahoma"/>
                <a:ea typeface="+mn-ea"/>
                <a:cs typeface="Tahoma"/>
              </a:rPr>
              <a:t> </a:t>
            </a: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Mina</a:t>
            </a:r>
            <a:r>
              <a:rPr sz="1125" spc="-11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de</a:t>
            </a:r>
            <a:r>
              <a:rPr sz="1125" spc="-11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Serra</a:t>
            </a:r>
            <a:r>
              <a:rPr sz="1125" spc="-9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 </a:t>
            </a: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Azul</a:t>
            </a:r>
            <a:r>
              <a:rPr sz="1125" spc="-10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 </a:t>
            </a:r>
            <a:r>
              <a:rPr sz="1125" spc="1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-</a:t>
            </a:r>
            <a:r>
              <a:rPr sz="1125" spc="-113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 </a:t>
            </a:r>
            <a:r>
              <a:rPr sz="1125" spc="-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Itatiaiuçu</a:t>
            </a:r>
            <a:r>
              <a:rPr sz="1125" spc="-9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 </a:t>
            </a:r>
            <a:r>
              <a:rPr sz="1125" spc="7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1" action="ppaction://hlinksldjump"/>
              </a:rPr>
              <a:t>(MG)</a:t>
            </a:r>
            <a:endParaRPr sz="1125" baseline="3472">
              <a:solidFill>
                <a:prstClr val="black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10825" y="4647723"/>
            <a:ext cx="142875" cy="1428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22376" y="4637484"/>
            <a:ext cx="1816298" cy="24285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eaLnBrk="1" fontAlgn="auto" hangingPunct="1">
              <a:lnSpc>
                <a:spcPts val="881"/>
              </a:lnSpc>
              <a:spcBef>
                <a:spcPts val="94"/>
              </a:spcBef>
              <a:spcAft>
                <a:spcPts val="0"/>
              </a:spcAft>
            </a:pPr>
            <a:r>
              <a:rPr sz="656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19</a:t>
            </a:r>
            <a:r>
              <a:rPr sz="656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Fundação </a:t>
            </a: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ArcelorMittal</a:t>
            </a:r>
            <a:r>
              <a:rPr sz="112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1125" spc="-49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Brasil</a:t>
            </a:r>
            <a:endParaRPr sz="1125" baseline="3472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54186" eaLnBrk="1" fontAlgn="auto" hangingPunct="1">
              <a:lnSpc>
                <a:spcPts val="881"/>
              </a:lnSpc>
              <a:spcBef>
                <a:spcPts val="0"/>
              </a:spcBef>
              <a:spcAft>
                <a:spcPts val="0"/>
              </a:spcAft>
            </a:pP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Belo</a:t>
            </a:r>
            <a:r>
              <a:rPr sz="750" spc="-61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750" spc="-19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Horizonte</a:t>
            </a:r>
            <a:r>
              <a:rPr sz="750" spc="-80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750" spc="5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(MG)</a:t>
            </a:r>
            <a:r>
              <a:rPr sz="750" spc="-75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e</a:t>
            </a:r>
            <a:r>
              <a:rPr sz="750" spc="-56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750" spc="-3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mais</a:t>
            </a:r>
            <a:r>
              <a:rPr sz="750" spc="-61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750" spc="38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40</a:t>
            </a:r>
            <a:r>
              <a:rPr sz="750" spc="-75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750" spc="-28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municípios</a:t>
            </a:r>
            <a:endParaRPr sz="750" baseline="0">
              <a:solidFill>
                <a:prstClr val="black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10825" y="5464969"/>
            <a:ext cx="142875" cy="1428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10825" y="6115049"/>
            <a:ext cx="142875" cy="1428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22376" y="6105429"/>
            <a:ext cx="1953220" cy="127438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656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21</a:t>
            </a:r>
            <a:r>
              <a:rPr sz="656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</a:rPr>
              <a:t> </a:t>
            </a: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ArcelorMittal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Sistemas </a:t>
            </a:r>
            <a:r>
              <a:rPr sz="1125" spc="14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-</a:t>
            </a:r>
            <a:r>
              <a:rPr sz="1125" spc="-211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Belo </a:t>
            </a:r>
            <a:r>
              <a:rPr sz="1125" spc="-2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Horizonte </a:t>
            </a:r>
            <a:r>
              <a:rPr sz="1125" spc="7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18" action="ppaction://hlinksldjump"/>
              </a:rPr>
              <a:t>(MG)</a:t>
            </a:r>
            <a:endParaRPr sz="1125" baseline="3472">
              <a:solidFill>
                <a:prstClr val="black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77178" y="2668905"/>
            <a:ext cx="3574852" cy="190500"/>
          </a:xfrm>
          <a:custGeom>
            <a:avLst/>
            <a:gdLst/>
            <a:ahLst/>
            <a:cxnLst/>
            <a:rect l="l" t="t" r="r" b="b"/>
            <a:pathLst>
              <a:path w="3813175" h="203200">
                <a:moveTo>
                  <a:pt x="0" y="202691"/>
                </a:moveTo>
                <a:lnTo>
                  <a:pt x="3813048" y="202691"/>
                </a:lnTo>
                <a:lnTo>
                  <a:pt x="3813048" y="0"/>
                </a:lnTo>
                <a:lnTo>
                  <a:pt x="0" y="0"/>
                </a:lnTo>
                <a:lnTo>
                  <a:pt x="0" y="202691"/>
                </a:lnTo>
                <a:close/>
              </a:path>
            </a:pathLst>
          </a:custGeom>
          <a:solidFill>
            <a:srgbClr val="6FA388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77178" y="5276374"/>
            <a:ext cx="4588073" cy="188714"/>
          </a:xfrm>
          <a:custGeom>
            <a:avLst/>
            <a:gdLst/>
            <a:ahLst/>
            <a:cxnLst/>
            <a:rect l="l" t="t" r="r" b="b"/>
            <a:pathLst>
              <a:path w="4893945" h="201295">
                <a:moveTo>
                  <a:pt x="0" y="201168"/>
                </a:moveTo>
                <a:lnTo>
                  <a:pt x="4893564" y="201168"/>
                </a:lnTo>
                <a:lnTo>
                  <a:pt x="4893564" y="0"/>
                </a:lnTo>
                <a:lnTo>
                  <a:pt x="0" y="0"/>
                </a:lnTo>
                <a:lnTo>
                  <a:pt x="0" y="201168"/>
                </a:lnTo>
                <a:close/>
              </a:path>
            </a:pathLst>
          </a:custGeom>
          <a:solidFill>
            <a:srgbClr val="855F7E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7178" y="5285304"/>
            <a:ext cx="4588073" cy="14193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437555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844" spc="23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AÇOS</a:t>
            </a:r>
            <a:r>
              <a:rPr sz="844" spc="28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4" spc="5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PLANOS</a:t>
            </a:r>
            <a:endParaRPr sz="844" baseline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02079" y="3583305"/>
            <a:ext cx="3576637" cy="188714"/>
          </a:xfrm>
          <a:custGeom>
            <a:avLst/>
            <a:gdLst/>
            <a:ahLst/>
            <a:cxnLst/>
            <a:rect l="l" t="t" r="r" b="b"/>
            <a:pathLst>
              <a:path w="3815079" h="201295">
                <a:moveTo>
                  <a:pt x="0" y="201167"/>
                </a:moveTo>
                <a:lnTo>
                  <a:pt x="3814571" y="201167"/>
                </a:lnTo>
                <a:lnTo>
                  <a:pt x="3814571" y="0"/>
                </a:lnTo>
                <a:lnTo>
                  <a:pt x="0" y="0"/>
                </a:lnTo>
                <a:lnTo>
                  <a:pt x="0" y="201167"/>
                </a:lnTo>
                <a:close/>
              </a:path>
            </a:pathLst>
          </a:custGeom>
          <a:solidFill>
            <a:srgbClr val="5C7E92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02079" y="3591997"/>
            <a:ext cx="3576637" cy="14193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R="278011" algn="r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844" spc="-19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M</a:t>
            </a:r>
            <a:r>
              <a:rPr sz="844" spc="-47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I</a:t>
            </a:r>
            <a:r>
              <a:rPr sz="844" spc="-14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NE</a:t>
            </a:r>
            <a:r>
              <a:rPr sz="844" spc="19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RA</a:t>
            </a:r>
            <a:r>
              <a:rPr sz="844" spc="14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Ç</a:t>
            </a:r>
            <a:r>
              <a:rPr sz="844" spc="23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ÃO</a:t>
            </a:r>
            <a:endParaRPr sz="844" baseline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214937" y="4390549"/>
            <a:ext cx="3563541" cy="190500"/>
          </a:xfrm>
          <a:custGeom>
            <a:avLst/>
            <a:gdLst/>
            <a:ahLst/>
            <a:cxnLst/>
            <a:rect l="l" t="t" r="r" b="b"/>
            <a:pathLst>
              <a:path w="3801109" h="203200">
                <a:moveTo>
                  <a:pt x="0" y="202692"/>
                </a:moveTo>
                <a:lnTo>
                  <a:pt x="3800855" y="202692"/>
                </a:lnTo>
                <a:lnTo>
                  <a:pt x="3800855" y="0"/>
                </a:lnTo>
                <a:lnTo>
                  <a:pt x="0" y="0"/>
                </a:lnTo>
                <a:lnTo>
                  <a:pt x="0" y="202692"/>
                </a:lnTo>
                <a:close/>
              </a:path>
            </a:pathLst>
          </a:custGeom>
          <a:solidFill>
            <a:srgbClr val="696969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14937" y="4400313"/>
            <a:ext cx="3563541" cy="14193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2071092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844" spc="-9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RESPONSABILIDADE</a:t>
            </a:r>
            <a:r>
              <a:rPr sz="844" spc="33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4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SOCIAL</a:t>
            </a:r>
            <a:endParaRPr sz="844" baseline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067776" y="5017770"/>
            <a:ext cx="3710582" cy="197644"/>
          </a:xfrm>
          <a:custGeom>
            <a:avLst/>
            <a:gdLst/>
            <a:ahLst/>
            <a:cxnLst/>
            <a:rect l="l" t="t" r="r" b="b"/>
            <a:pathLst>
              <a:path w="3957954" h="210820">
                <a:moveTo>
                  <a:pt x="0" y="210312"/>
                </a:moveTo>
                <a:lnTo>
                  <a:pt x="3957828" y="210312"/>
                </a:lnTo>
                <a:lnTo>
                  <a:pt x="3957828" y="0"/>
                </a:lnTo>
                <a:lnTo>
                  <a:pt x="0" y="0"/>
                </a:lnTo>
                <a:lnTo>
                  <a:pt x="0" y="210312"/>
                </a:lnTo>
                <a:close/>
              </a:path>
            </a:pathLst>
          </a:custGeom>
          <a:solidFill>
            <a:srgbClr val="C5BBA3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067776" y="5027058"/>
            <a:ext cx="3710582" cy="14193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R="279202" algn="r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844" spc="-14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B</a:t>
            </a:r>
            <a:r>
              <a:rPr sz="844" spc="-47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I</a:t>
            </a:r>
            <a:r>
              <a:rPr sz="844" spc="9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O</a:t>
            </a:r>
            <a:r>
              <a:rPr sz="844" spc="-47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F</a:t>
            </a:r>
            <a:r>
              <a:rPr sz="844" spc="-9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L</a:t>
            </a:r>
            <a:r>
              <a:rPr sz="844" spc="-14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O</a:t>
            </a:r>
            <a:r>
              <a:rPr sz="844" spc="-33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RE</a:t>
            </a:r>
            <a:r>
              <a:rPr sz="844" spc="-9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S</a:t>
            </a:r>
            <a:r>
              <a:rPr sz="844" spc="-19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T</a:t>
            </a:r>
            <a:r>
              <a:rPr sz="844" spc="19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AS</a:t>
            </a:r>
            <a:endParaRPr sz="844" baseline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22376" y="5243869"/>
            <a:ext cx="1503164" cy="46253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51805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844" spc="-14" baseline="0" dirty="0">
                <a:solidFill>
                  <a:srgbClr val="696969"/>
                </a:solidFill>
                <a:latin typeface="Calibri"/>
                <a:ea typeface="+mn-ea"/>
                <a:cs typeface="Calibri"/>
              </a:rPr>
              <a:t>ArcelorMittal</a:t>
            </a:r>
            <a:r>
              <a:rPr sz="844" spc="47" baseline="0" dirty="0">
                <a:solidFill>
                  <a:srgbClr val="696969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4" spc="-5" baseline="0" dirty="0">
                <a:solidFill>
                  <a:srgbClr val="696969"/>
                </a:solidFill>
                <a:latin typeface="Calibri"/>
                <a:ea typeface="+mn-ea"/>
                <a:cs typeface="Calibri"/>
              </a:rPr>
              <a:t>Bioflorestas</a:t>
            </a:r>
            <a:endParaRPr sz="844" baseline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marL="11906" eaLnBrk="1" fontAlgn="auto" hangingPunct="1">
              <a:lnSpc>
                <a:spcPts val="881"/>
              </a:lnSpc>
              <a:spcBef>
                <a:spcPts val="656"/>
              </a:spcBef>
              <a:spcAft>
                <a:spcPts val="0"/>
              </a:spcAft>
            </a:pPr>
            <a:r>
              <a:rPr sz="656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20</a:t>
            </a:r>
            <a:r>
              <a:rPr sz="656" spc="23" baseline="0" dirty="0">
                <a:solidFill>
                  <a:srgbClr val="FFFFFF"/>
                </a:solidFill>
                <a:latin typeface="Tahoma"/>
                <a:ea typeface="+mn-ea"/>
                <a:cs typeface="Tahoma"/>
              </a:rPr>
              <a:t>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Belo </a:t>
            </a:r>
            <a:r>
              <a:rPr sz="1125" spc="-28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Horizonte,</a:t>
            </a:r>
            <a:r>
              <a:rPr sz="1125" spc="-14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 </a:t>
            </a:r>
            <a:r>
              <a:rPr sz="1125" spc="-35" baseline="3472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Carbonita,</a:t>
            </a:r>
            <a:endParaRPr sz="1125" baseline="3472">
              <a:solidFill>
                <a:prstClr val="black"/>
              </a:solidFill>
              <a:latin typeface="Tahoma"/>
              <a:ea typeface="+mn-ea"/>
              <a:cs typeface="Tahoma"/>
            </a:endParaRPr>
          </a:p>
          <a:p>
            <a:pPr marL="154186" eaLnBrk="1" fontAlgn="auto" hangingPunct="1">
              <a:lnSpc>
                <a:spcPts val="881"/>
              </a:lnSpc>
              <a:spcBef>
                <a:spcPts val="0"/>
              </a:spcBef>
              <a:spcAft>
                <a:spcPts val="0"/>
              </a:spcAft>
            </a:pP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Dionísio</a:t>
            </a:r>
            <a:r>
              <a:rPr sz="750" spc="-75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e</a:t>
            </a:r>
            <a:r>
              <a:rPr sz="750" spc="-61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 </a:t>
            </a:r>
            <a:r>
              <a:rPr sz="750" spc="-9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Martinho</a:t>
            </a:r>
            <a:r>
              <a:rPr sz="750" spc="-80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 </a:t>
            </a:r>
            <a:r>
              <a:rPr sz="750" spc="-23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Campos</a:t>
            </a:r>
            <a:r>
              <a:rPr sz="750" spc="-94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 </a:t>
            </a:r>
            <a:r>
              <a:rPr sz="750" spc="5" baseline="0" dirty="0">
                <a:solidFill>
                  <a:srgbClr val="696969"/>
                </a:solidFill>
                <a:latin typeface="Tahoma"/>
                <a:ea typeface="+mn-ea"/>
                <a:cs typeface="Tahoma"/>
                <a:hlinkClick r:id="rId25" action="ppaction://hlinksldjump"/>
              </a:rPr>
              <a:t>(MG)</a:t>
            </a:r>
            <a:endParaRPr sz="750" baseline="0">
              <a:solidFill>
                <a:prstClr val="black"/>
              </a:solidFill>
              <a:latin typeface="Tahoma"/>
              <a:ea typeface="+mn-ea"/>
              <a:cs typeface="Tahom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549139" y="5829300"/>
            <a:ext cx="4229100" cy="205978"/>
          </a:xfrm>
          <a:custGeom>
            <a:avLst/>
            <a:gdLst/>
            <a:ahLst/>
            <a:cxnLst/>
            <a:rect l="l" t="t" r="r" b="b"/>
            <a:pathLst>
              <a:path w="4511040" h="219710">
                <a:moveTo>
                  <a:pt x="0" y="219455"/>
                </a:moveTo>
                <a:lnTo>
                  <a:pt x="4511040" y="219455"/>
                </a:lnTo>
                <a:lnTo>
                  <a:pt x="4511040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solidFill>
            <a:srgbClr val="C78F42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549139" y="5839111"/>
            <a:ext cx="4229100" cy="14193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2543770" eaLnBrk="1" fontAlgn="auto" hangingPunct="1">
              <a:spcBef>
                <a:spcPts val="94"/>
              </a:spcBef>
              <a:spcAft>
                <a:spcPts val="0"/>
              </a:spcAft>
            </a:pPr>
            <a:r>
              <a:rPr sz="844" spc="-5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TECNOLOGIA </a:t>
            </a:r>
            <a:r>
              <a:rPr sz="844" spc="14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DA</a:t>
            </a:r>
            <a:r>
              <a:rPr sz="844" spc="52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4" baseline="0" dirty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INFORMAÇÃO</a:t>
            </a:r>
            <a:endParaRPr sz="844" baseline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268854" y="1498758"/>
            <a:ext cx="4551998" cy="508206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688" baseline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48" name="Conector em curva 47"/>
          <p:cNvCxnSpPr>
            <a:endCxn id="49" idx="2"/>
          </p:cNvCxnSpPr>
          <p:nvPr/>
        </p:nvCxnSpPr>
        <p:spPr>
          <a:xfrm rot="5400000" flipH="1" flipV="1">
            <a:off x="4275593" y="3019841"/>
            <a:ext cx="2907809" cy="1106626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ipse 48"/>
          <p:cNvSpPr/>
          <p:nvPr/>
        </p:nvSpPr>
        <p:spPr>
          <a:xfrm>
            <a:off x="6282810" y="1696650"/>
            <a:ext cx="2128026" cy="845197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dirty="0" err="1">
                <a:latin typeface="Arial Black" panose="020B0A04020102020204" pitchFamily="34" charset="0"/>
              </a:rPr>
              <a:t>ArcelorMittal</a:t>
            </a:r>
            <a:r>
              <a:rPr lang="pt-BR" sz="2100" dirty="0">
                <a:latin typeface="Arial Black" panose="020B0A04020102020204" pitchFamily="34" charset="0"/>
              </a:rPr>
              <a:t> Piracicaba</a:t>
            </a:r>
          </a:p>
        </p:txBody>
      </p:sp>
    </p:spTree>
    <p:extLst>
      <p:ext uri="{BB962C8B-B14F-4D97-AF65-F5344CB8AC3E}">
        <p14:creationId xmlns:p14="http://schemas.microsoft.com/office/powerpoint/2010/main" val="32970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rgalhao.pira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" y="0"/>
            <a:ext cx="9144000" cy="6858000"/>
          </a:xfrm>
          <a:prstGeom prst="rect">
            <a:avLst/>
          </a:prstGeom>
        </p:spPr>
      </p:pic>
      <p:pic>
        <p:nvPicPr>
          <p:cNvPr id="3" name="Arcelor_Mittal_5926_edi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" y="0"/>
            <a:ext cx="9144000" cy="6858000"/>
          </a:xfrm>
          <a:prstGeom prst="rect">
            <a:avLst/>
          </a:prstGeom>
        </p:spPr>
      </p:pic>
      <p:pic>
        <p:nvPicPr>
          <p:cNvPr id="4" name="Arcelor_Mittal_5926_edit copy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" y="0"/>
            <a:ext cx="9144000" cy="6858000"/>
          </a:xfrm>
          <a:prstGeom prst="rect">
            <a:avLst/>
          </a:prstGeom>
        </p:spPr>
      </p:pic>
      <p:pic>
        <p:nvPicPr>
          <p:cNvPr id="5" name="Arcelor_Mittal_5926_edit copy 2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" y="0"/>
            <a:ext cx="9144000" cy="6858000"/>
          </a:xfrm>
          <a:prstGeom prst="rect">
            <a:avLst/>
          </a:prstGeom>
        </p:spPr>
      </p:pic>
      <p:pic>
        <p:nvPicPr>
          <p:cNvPr id="6" name="Layer 1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94" y="232172"/>
            <a:ext cx="8518922" cy="6402586"/>
          </a:xfrm>
          <a:prstGeom prst="rect">
            <a:avLst/>
          </a:prstGeom>
        </p:spPr>
      </p:pic>
      <p:pic>
        <p:nvPicPr>
          <p:cNvPr id="7" name="logo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771" y="437555"/>
            <a:ext cx="1026914" cy="410766"/>
          </a:xfrm>
          <a:prstGeom prst="rect">
            <a:avLst/>
          </a:prstGeom>
        </p:spPr>
      </p:pic>
      <p:pic>
        <p:nvPicPr>
          <p:cNvPr id="8" name="Rectangle 3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2" y="3193961"/>
            <a:ext cx="3567029" cy="32175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8937" y="3300263"/>
            <a:ext cx="3396394" cy="2793110"/>
          </a:xfrm>
          <a:prstGeom prst="rect">
            <a:avLst/>
          </a:prstGeom>
          <a:noFill/>
        </p:spPr>
        <p:txBody>
          <a:bodyPr wrap="square" lIns="85699" tIns="42849" rIns="85699" bIns="42849" rtlCol="0">
            <a:spAutoFit/>
          </a:bodyPr>
          <a:lstStyle/>
          <a:p>
            <a:pPr defTabSz="9139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u="sng" baseline="0" dirty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ArcelorMittal Piracicaba</a:t>
            </a:r>
          </a:p>
          <a:p>
            <a:pPr defTabSz="913973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688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39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Currently, it’s the largest semi-integrated mill in the state </a:t>
            </a:r>
            <a:r>
              <a:rPr lang="en-US" sz="1500" baseline="0" dirty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of São Paulo, with a capacity of 1 million </a:t>
            </a:r>
            <a:r>
              <a:rPr lang="en-US" sz="1500" baseline="0" dirty="0" smtClean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tons/year of crude </a:t>
            </a:r>
            <a:r>
              <a:rPr lang="en-US" sz="1500" baseline="0" dirty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steel </a:t>
            </a:r>
            <a:r>
              <a:rPr lang="en-US" sz="1500" baseline="0" dirty="0" smtClean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production and 353 employees.</a:t>
            </a:r>
          </a:p>
          <a:p>
            <a:pPr defTabSz="91397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500" baseline="0" dirty="0" smtClean="0">
              <a:solidFill>
                <a:prstClr val="white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defTabSz="91397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aseline="0" dirty="0" smtClean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Electric </a:t>
            </a:r>
            <a:r>
              <a:rPr lang="en-US" sz="1500" baseline="0" dirty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Arc </a:t>
            </a:r>
            <a:r>
              <a:rPr lang="en-US" sz="1500" baseline="0" dirty="0" smtClean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Furnace (EAF) </a:t>
            </a:r>
            <a:r>
              <a:rPr lang="en-US" sz="1500" baseline="0" dirty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Slag is the main </a:t>
            </a:r>
            <a:r>
              <a:rPr lang="en-US" sz="1500" baseline="0" dirty="0" smtClean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residue generated, </a:t>
            </a:r>
            <a:r>
              <a:rPr lang="en-US" sz="1500" baseline="0" dirty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representing around </a:t>
            </a:r>
            <a:r>
              <a:rPr lang="en-US" sz="1500" baseline="0" dirty="0" smtClean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110 </a:t>
            </a:r>
            <a:r>
              <a:rPr lang="en-US" sz="1500" baseline="0" dirty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kg per </a:t>
            </a:r>
            <a:r>
              <a:rPr lang="en-US" sz="1500" baseline="0" dirty="0" err="1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tonne</a:t>
            </a:r>
            <a:r>
              <a:rPr lang="en-US" sz="1500" baseline="0" dirty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 of crude steel </a:t>
            </a:r>
            <a:r>
              <a:rPr lang="en-US" sz="1500" baseline="0" dirty="0" smtClean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rPr>
              <a:t>produced at the plant.</a:t>
            </a:r>
            <a:endParaRPr lang="pt-BR" sz="1500" baseline="0" dirty="0" smtClean="0">
              <a:solidFill>
                <a:prstClr val="white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361325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064896" cy="480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379750" y="2074210"/>
            <a:ext cx="43002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Among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several principles, values ​​and responsibilities of ArcelorMittal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Long Carbon Brazil that are focused on Environment and Sustainability, we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highlight the following:</a:t>
            </a:r>
            <a:endParaRPr lang="pt-BR" sz="16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28299" y="1556717"/>
            <a:ext cx="8807450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Strategic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Policy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of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the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Company</a:t>
            </a:r>
            <a:endParaRPr lang="pt-BR" sz="2000" b="1" baseline="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VAG Rounded Std Light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5" t="12656" r="31801" b="12581"/>
          <a:stretch/>
        </p:blipFill>
        <p:spPr bwMode="auto">
          <a:xfrm>
            <a:off x="523114" y="2074210"/>
            <a:ext cx="3625805" cy="434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386634" y="5595582"/>
            <a:ext cx="4004594" cy="2866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298681" y="3363701"/>
            <a:ext cx="3763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continuously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 studies and partnerships to optimize the application of waste and </a:t>
            </a:r>
            <a:r>
              <a:rPr lang="en-US" sz="1600" b="1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by-products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pt-BR" sz="1600" b="1" baseline="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Conector em curva 3"/>
          <p:cNvCxnSpPr>
            <a:stCxn id="2" idx="6"/>
            <a:endCxn id="15" idx="2"/>
          </p:cNvCxnSpPr>
          <p:nvPr/>
        </p:nvCxnSpPr>
        <p:spPr>
          <a:xfrm flipV="1">
            <a:off x="4391228" y="4194698"/>
            <a:ext cx="1789200" cy="1544186"/>
          </a:xfrm>
          <a:prstGeom prst="curvedConnector2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544"/>
          <p:cNvSpPr txBox="1">
            <a:spLocks noChangeArrowheads="1"/>
          </p:cNvSpPr>
          <p:nvPr/>
        </p:nvSpPr>
        <p:spPr bwMode="auto">
          <a:xfrm>
            <a:off x="134938" y="334812"/>
            <a:ext cx="44370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Motivations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361325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064896" cy="480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28299" y="1556717"/>
            <a:ext cx="8210734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10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Guidelines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of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Sustainable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Development</a:t>
            </a:r>
            <a:endParaRPr lang="pt-BR" sz="2000" b="1" baseline="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VAG Rounded Std Light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82" t="44591" r="18696" b="6054"/>
          <a:stretch/>
        </p:blipFill>
        <p:spPr bwMode="auto">
          <a:xfrm>
            <a:off x="561284" y="3176906"/>
            <a:ext cx="7094677" cy="320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/>
          <p:cNvSpPr/>
          <p:nvPr/>
        </p:nvSpPr>
        <p:spPr bwMode="auto">
          <a:xfrm>
            <a:off x="561283" y="3464940"/>
            <a:ext cx="5118299" cy="900997"/>
          </a:xfrm>
          <a:prstGeom prst="rect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73050" marR="0" indent="-27305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23888" algn="l"/>
              </a:tabLst>
            </a:pPr>
            <a:endParaRPr kumimoji="0" lang="pt-BR" sz="13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53851" y="2037320"/>
            <a:ext cx="8185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ArcelorMittal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Brazil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remains in line with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its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corporate guidelines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that outlined </a:t>
            </a:r>
            <a:r>
              <a:rPr lang="en-US" sz="16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new approach to the sustainability of the ArcelorMittal Group 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since 2014 – Three of them are aligned to the use of </a:t>
            </a:r>
            <a:r>
              <a:rPr lang="en-US" sz="1600" b="1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by-products</a:t>
            </a:r>
            <a:r>
              <a:rPr lang="en-US" sz="16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544"/>
          <p:cNvSpPr txBox="1">
            <a:spLocks noChangeArrowheads="1"/>
          </p:cNvSpPr>
          <p:nvPr/>
        </p:nvSpPr>
        <p:spPr bwMode="auto">
          <a:xfrm>
            <a:off x="134938" y="334812"/>
            <a:ext cx="44370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Motivations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37416" y="1421380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064896" cy="480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28299" y="1556717"/>
            <a:ext cx="8807450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Principles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of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By-products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Management</a:t>
            </a:r>
          </a:p>
        </p:txBody>
      </p:sp>
      <p:sp>
        <p:nvSpPr>
          <p:cNvPr id="11" name="Line 276"/>
          <p:cNvSpPr>
            <a:spLocks noChangeShapeType="1"/>
          </p:cNvSpPr>
          <p:nvPr/>
        </p:nvSpPr>
        <p:spPr bwMode="auto">
          <a:xfrm flipV="1">
            <a:off x="3361686" y="4891946"/>
            <a:ext cx="1223962" cy="792162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14" name="Line 277"/>
          <p:cNvSpPr>
            <a:spLocks noChangeShapeType="1"/>
          </p:cNvSpPr>
          <p:nvPr/>
        </p:nvSpPr>
        <p:spPr bwMode="auto">
          <a:xfrm>
            <a:off x="4572000" y="4905594"/>
            <a:ext cx="1223963" cy="792162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15" name="Line 278"/>
          <p:cNvSpPr>
            <a:spLocks noChangeShapeType="1"/>
          </p:cNvSpPr>
          <p:nvPr/>
        </p:nvSpPr>
        <p:spPr bwMode="auto">
          <a:xfrm flipH="1" flipV="1">
            <a:off x="5292725" y="4473794"/>
            <a:ext cx="503238" cy="1223962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16" name="Line 279"/>
          <p:cNvSpPr>
            <a:spLocks noChangeShapeType="1"/>
          </p:cNvSpPr>
          <p:nvPr/>
        </p:nvSpPr>
        <p:spPr bwMode="auto">
          <a:xfrm flipV="1">
            <a:off x="5292725" y="3610194"/>
            <a:ext cx="1223963" cy="863600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18" name="Line 280"/>
          <p:cNvSpPr>
            <a:spLocks noChangeShapeType="1"/>
          </p:cNvSpPr>
          <p:nvPr/>
        </p:nvSpPr>
        <p:spPr bwMode="auto">
          <a:xfrm flipH="1">
            <a:off x="5003800" y="3610194"/>
            <a:ext cx="1512888" cy="0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19" name="Line 281"/>
          <p:cNvSpPr>
            <a:spLocks noChangeShapeType="1"/>
          </p:cNvSpPr>
          <p:nvPr/>
        </p:nvSpPr>
        <p:spPr bwMode="auto">
          <a:xfrm flipH="1" flipV="1">
            <a:off x="4572000" y="2384644"/>
            <a:ext cx="431800" cy="1225550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20" name="Line 282"/>
          <p:cNvSpPr>
            <a:spLocks noChangeShapeType="1"/>
          </p:cNvSpPr>
          <p:nvPr/>
        </p:nvSpPr>
        <p:spPr bwMode="auto">
          <a:xfrm flipH="1">
            <a:off x="4140200" y="2384644"/>
            <a:ext cx="431800" cy="1296987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21" name="Line 283"/>
          <p:cNvSpPr>
            <a:spLocks noChangeShapeType="1"/>
          </p:cNvSpPr>
          <p:nvPr/>
        </p:nvSpPr>
        <p:spPr bwMode="auto">
          <a:xfrm flipH="1">
            <a:off x="2627313" y="3681631"/>
            <a:ext cx="1512887" cy="0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22" name="Line 284"/>
          <p:cNvSpPr>
            <a:spLocks noChangeShapeType="1"/>
          </p:cNvSpPr>
          <p:nvPr/>
        </p:nvSpPr>
        <p:spPr bwMode="auto">
          <a:xfrm>
            <a:off x="2627313" y="3681631"/>
            <a:ext cx="1223962" cy="792163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23" name="Line 285"/>
          <p:cNvSpPr>
            <a:spLocks noChangeShapeType="1"/>
          </p:cNvSpPr>
          <p:nvPr/>
        </p:nvSpPr>
        <p:spPr bwMode="auto">
          <a:xfrm flipH="1">
            <a:off x="3348038" y="4473794"/>
            <a:ext cx="503237" cy="1223962"/>
          </a:xfrm>
          <a:prstGeom prst="line">
            <a:avLst/>
          </a:prstGeom>
          <a:noFill/>
          <a:ln w="444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696969"/>
              </a:solidFill>
              <a:ea typeface="MS PGothic" pitchFamily="34" charset="-128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774267" y="3498695"/>
            <a:ext cx="807914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2480755" y="5709440"/>
            <a:ext cx="936155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5320021" y="5724835"/>
            <a:ext cx="173284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Internal Processes</a:t>
            </a: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3683922" y="2037320"/>
            <a:ext cx="1333699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endParaRPr kumimoji="0" lang="en-US" altLang="pt-BR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6643264" y="3396979"/>
            <a:ext cx="191267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1600" b="1" kern="0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</a:t>
            </a:r>
            <a:r>
              <a:rPr lang="en-US" altLang="pt-BR" sz="1600" b="1" kern="0" baseline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Responsability</a:t>
            </a:r>
            <a:endParaRPr kumimoji="0" lang="en-US" altLang="pt-BR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3866490" y="3647140"/>
            <a:ext cx="1437566" cy="12038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925743" y="3902546"/>
            <a:ext cx="140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BY-PRODUCTS</a:t>
            </a:r>
            <a:endParaRPr lang="pt-BR" b="1" baseline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Espaço Reservado para Conteúdo 2"/>
          <p:cNvSpPr txBox="1">
            <a:spLocks/>
          </p:cNvSpPr>
          <p:nvPr/>
        </p:nvSpPr>
        <p:spPr>
          <a:xfrm>
            <a:off x="1981336" y="6005465"/>
            <a:ext cx="2871147" cy="6534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100" baseline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reduce costs with </a:t>
            </a:r>
            <a:r>
              <a:rPr lang="en-US" sz="11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residues </a:t>
            </a:r>
            <a:r>
              <a:rPr lang="en-US" sz="11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destination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1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 profit with by-products sales</a:t>
            </a:r>
            <a:endParaRPr lang="pt-BR" sz="1100" baseline="0" dirty="0" smtClean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Espaço Reservado para Conteúdo 2"/>
          <p:cNvSpPr txBox="1">
            <a:spLocks/>
          </p:cNvSpPr>
          <p:nvPr/>
        </p:nvSpPr>
        <p:spPr>
          <a:xfrm>
            <a:off x="6286717" y="4013668"/>
            <a:ext cx="2173715" cy="72210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2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stimulate </a:t>
            </a:r>
            <a:r>
              <a:rPr lang="en-US" sz="12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business, society, education and industry</a:t>
            </a:r>
            <a:endParaRPr lang="pt-BR" sz="1200" baseline="0" dirty="0" smtClean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Espaço Reservado para Conteúdo 2"/>
          <p:cNvSpPr txBox="1">
            <a:spLocks/>
          </p:cNvSpPr>
          <p:nvPr/>
        </p:nvSpPr>
        <p:spPr>
          <a:xfrm>
            <a:off x="300030" y="3801329"/>
            <a:ext cx="2383440" cy="9344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2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develop new </a:t>
            </a:r>
            <a:r>
              <a:rPr lang="en-US" sz="12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2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create </a:t>
            </a:r>
            <a:r>
              <a:rPr lang="en-US" sz="12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2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meet </a:t>
            </a:r>
            <a:r>
              <a:rPr lang="en-US" sz="12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demands of local markets</a:t>
            </a:r>
            <a:endParaRPr lang="pt-BR" sz="1200" baseline="0" dirty="0" smtClean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4941801" y="2352234"/>
            <a:ext cx="3518631" cy="7867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2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reduce </a:t>
            </a:r>
            <a:r>
              <a:rPr lang="en-US" sz="12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use of non-renewable raw materials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2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reduce </a:t>
            </a:r>
            <a:r>
              <a:rPr lang="en-US" sz="12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 generation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2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minimize </a:t>
            </a:r>
            <a:r>
              <a:rPr lang="en-US" sz="12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 shipment to </a:t>
            </a:r>
            <a:r>
              <a:rPr lang="en-US" sz="12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landfills</a:t>
            </a:r>
            <a:endParaRPr lang="pt-BR" sz="1200" baseline="0" dirty="0" smtClean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Espaço Reservado para Conteúdo 2"/>
          <p:cNvSpPr txBox="1">
            <a:spLocks/>
          </p:cNvSpPr>
          <p:nvPr/>
        </p:nvSpPr>
        <p:spPr>
          <a:xfrm>
            <a:off x="5443840" y="6031699"/>
            <a:ext cx="3288445" cy="6802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100" baseline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eliminate </a:t>
            </a:r>
            <a:r>
              <a:rPr lang="en-US" sz="11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stocks</a:t>
            </a:r>
            <a:endParaRPr lang="en-US" sz="1100" baseline="0" dirty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100" baseline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optimize industrial </a:t>
            </a:r>
            <a:r>
              <a:rPr lang="en-US" sz="11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endParaRPr lang="pt-BR" sz="1100" baseline="0" dirty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544"/>
          <p:cNvSpPr txBox="1">
            <a:spLocks noChangeArrowheads="1"/>
          </p:cNvSpPr>
          <p:nvPr/>
        </p:nvSpPr>
        <p:spPr bwMode="auto">
          <a:xfrm>
            <a:off x="134938" y="334812"/>
            <a:ext cx="44370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Motivations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edondar Retângulo no Mesmo Canto Lateral 16"/>
          <p:cNvSpPr/>
          <p:nvPr/>
        </p:nvSpPr>
        <p:spPr>
          <a:xfrm rot="10800000">
            <a:off x="268539" y="1361325"/>
            <a:ext cx="8518339" cy="518457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556"/>
          <a:stretch>
            <a:fillRect/>
          </a:stretch>
        </p:blipFill>
        <p:spPr bwMode="auto">
          <a:xfrm>
            <a:off x="0" y="-26988"/>
            <a:ext cx="91440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Z:\Criação\Jobs 2012\Brasil\Arcelor\PNG\Painel Comercial\S05_Mónica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86" r="48595" b="29947"/>
          <a:stretch>
            <a:fillRect/>
          </a:stretch>
        </p:blipFill>
        <p:spPr bwMode="auto">
          <a:xfrm>
            <a:off x="1" y="115888"/>
            <a:ext cx="7323670" cy="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95536" y="1549345"/>
            <a:ext cx="8064896" cy="480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</a:pPr>
            <a:endParaRPr lang="pt-BR" sz="2000" baseline="0" dirty="0" smtClean="0">
              <a:solidFill>
                <a:srgbClr val="5859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94605" y="1905482"/>
            <a:ext cx="8065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endParaRPr lang="pt-BR" sz="1500" baseline="0" dirty="0">
              <a:solidFill>
                <a:srgbClr val="58595B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5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order </a:t>
            </a:r>
            <a:r>
              <a:rPr lang="en-US" sz="15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avoid </a:t>
            </a:r>
            <a:r>
              <a:rPr lang="en-US" sz="15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high costs involved by </a:t>
            </a:r>
            <a:r>
              <a:rPr lang="en-US" sz="1500" baseline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sending slag </a:t>
            </a:r>
            <a:r>
              <a:rPr lang="en-US" sz="15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</a:t>
            </a:r>
            <a:r>
              <a:rPr lang="en-US" sz="15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landfills </a:t>
            </a:r>
            <a:r>
              <a:rPr lang="en-US" sz="15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 with the licensing of new storage areas, studies and actions </a:t>
            </a:r>
            <a:r>
              <a:rPr lang="en-US" sz="15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were </a:t>
            </a:r>
            <a:r>
              <a:rPr lang="en-US" sz="15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initiated </a:t>
            </a:r>
            <a:r>
              <a:rPr lang="en-US" sz="15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back in 2015</a:t>
            </a:r>
            <a:r>
              <a:rPr lang="en-US" sz="15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5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solve the </a:t>
            </a:r>
            <a:r>
              <a:rPr lang="en-US" sz="1500" baseline="0" dirty="0" smtClean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problem,</a:t>
            </a:r>
            <a:r>
              <a:rPr lang="en-US" sz="15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5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aiming to insert the steel aggregate in the market in </a:t>
            </a:r>
            <a:r>
              <a:rPr lang="en-US" sz="1500" baseline="0" dirty="0" smtClean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more </a:t>
            </a:r>
            <a:r>
              <a:rPr lang="en-US" sz="1500" baseline="0" dirty="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aggressive way.</a:t>
            </a:r>
            <a:endParaRPr lang="pt-BR" sz="1500" baseline="0" dirty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44"/>
          <p:cNvSpPr txBox="1">
            <a:spLocks noChangeArrowheads="1"/>
          </p:cNvSpPr>
          <p:nvPr/>
        </p:nvSpPr>
        <p:spPr bwMode="auto">
          <a:xfrm>
            <a:off x="90646" y="343385"/>
            <a:ext cx="44370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baseline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Starting</a:t>
            </a:r>
            <a:r>
              <a:rPr lang="pt-BR" altLang="pt-BR" sz="2400" b="1" baseline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Point</a:t>
            </a:r>
            <a:endParaRPr lang="pt-BR" altLang="pt-BR" sz="2400" b="1" baseline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96" t="13173" r="898" b="7789"/>
          <a:stretch/>
        </p:blipFill>
        <p:spPr bwMode="auto">
          <a:xfrm>
            <a:off x="3634539" y="3095973"/>
            <a:ext cx="4349397" cy="313726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Elipse 11"/>
          <p:cNvSpPr/>
          <p:nvPr/>
        </p:nvSpPr>
        <p:spPr>
          <a:xfrm>
            <a:off x="5980560" y="3039795"/>
            <a:ext cx="769557" cy="13575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5331804" y="4453540"/>
            <a:ext cx="1744720" cy="1395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4250028" y="3277283"/>
            <a:ext cx="1039985" cy="882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91172" y="4496974"/>
            <a:ext cx="298069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Slag </a:t>
            </a:r>
            <a:r>
              <a:rPr lang="pt-BR" sz="2800" dirty="0">
                <a:solidFill>
                  <a:srgbClr val="FF0000"/>
                </a:solidFill>
              </a:rPr>
              <a:t>stocks</a:t>
            </a:r>
          </a:p>
        </p:txBody>
      </p:sp>
      <p:cxnSp>
        <p:nvCxnSpPr>
          <p:cNvPr id="5" name="Conector em curva 4"/>
          <p:cNvCxnSpPr>
            <a:stCxn id="15" idx="2"/>
          </p:cNvCxnSpPr>
          <p:nvPr/>
        </p:nvCxnSpPr>
        <p:spPr>
          <a:xfrm rot="10800000" flipV="1">
            <a:off x="3263296" y="3718579"/>
            <a:ext cx="986732" cy="810629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em curva 6"/>
          <p:cNvCxnSpPr>
            <a:stCxn id="14" idx="2"/>
          </p:cNvCxnSpPr>
          <p:nvPr/>
        </p:nvCxnSpPr>
        <p:spPr>
          <a:xfrm rot="10800000">
            <a:off x="3039414" y="4934777"/>
            <a:ext cx="2292390" cy="21672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em curva 17"/>
          <p:cNvCxnSpPr>
            <a:stCxn id="12" idx="4"/>
          </p:cNvCxnSpPr>
          <p:nvPr/>
        </p:nvCxnSpPr>
        <p:spPr>
          <a:xfrm rot="5400000">
            <a:off x="4586496" y="2968909"/>
            <a:ext cx="350391" cy="3207296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428299" y="1556717"/>
            <a:ext cx="8807450" cy="576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Increasing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Stocks +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Lack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of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</a:t>
            </a:r>
            <a:r>
              <a:rPr lang="pt-BR" sz="2000" b="1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P</a:t>
            </a:r>
            <a:r>
              <a:rPr lang="pt-BR" sz="2000" b="1" baseline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hysical</a:t>
            </a:r>
            <a:r>
              <a:rPr lang="pt-BR" sz="2000" b="1" baseline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AG Rounded Std Light" pitchFamily="34" charset="0"/>
              </a:rPr>
              <a:t> Space</a:t>
            </a:r>
          </a:p>
        </p:txBody>
      </p:sp>
      <p:sp>
        <p:nvSpPr>
          <p:cNvPr id="29" name="Losango 28"/>
          <p:cNvSpPr/>
          <p:nvPr/>
        </p:nvSpPr>
        <p:spPr>
          <a:xfrm>
            <a:off x="1184856" y="4159877"/>
            <a:ext cx="1973187" cy="1249250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16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03_ALTERAÇÃO_01\TELA10G_RECTANGLE 3.PNG"/>
  <p:tag name="PXPSD_PNGPATH" val="03_ALTERAÇÃO_01\"/>
  <p:tag name="PXPSD_PNGFILENAME" val="TELA10G_RECTANGLE 3.PNG"/>
  <p:tag name="PXPSD_LAYERNAME" val="Rectangle 3"/>
  <p:tag name="PXPSD_PSDPATH" val="03_Alteração_01\"/>
  <p:tag name="PXPSD_PSDFILENAME" val="tela10g.psd"/>
  <p:tag name="PXPSD_PSDSOURCE" val="C:\Users\breno.miranda\Desktop\Matheus\arcelor\03_Alteração_01\tela10g.psd"/>
  <p:tag name=" PXPSD_PSDSOURCELAY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CAMPEOES DA VIDA\TELAS\TELA22_LOGO.PNG"/>
  <p:tag name="PXPSD_PNGPATH" val="..\CAMPEOES DA VIDA\TELAS\"/>
  <p:tag name="PXPSD_PNGFILENAME" val="TELA22_LOGO.PNG"/>
  <p:tag name="PXPSD_LAYERNAME" val="logo"/>
  <p:tag name="PXPSD_PSDPATH" val="A:\Arcelor Mittal\Institucional_02\Telas\02_Entrega_01\"/>
  <p:tag name="PXPSD_PSDFILENAME" val="tela22.psd"/>
  <p:tag name="PXPSD_PSDSOURCE" val="A:\Arcelor Mittal\Institucional_02\Telas\02_Entrega_01\tela22.psd"/>
  <p:tag name=" PXPSD_PSDSOURCELAY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CAMPEOES DA VIDA\TELAS\TELA22_LOGO.PNG"/>
  <p:tag name="PXPSD_PNGPATH" val="..\CAMPEOES DA VIDA\TELAS\"/>
  <p:tag name="PXPSD_PNGFILENAME" val="TELA22_LOGO.PNG"/>
  <p:tag name="PXPSD_LAYERNAME" val="logo"/>
  <p:tag name="PXPSD_PSDPATH" val="A:\Arcelor Mittal\Institucional_02\Telas\02_Entrega_01\"/>
  <p:tag name="PXPSD_PSDFILENAME" val="tela22.psd"/>
  <p:tag name="PXPSD_PSDSOURCE" val="A:\Arcelor Mittal\Institucional_02\Telas\02_Entrega_01\tela22.psd"/>
  <p:tag name=" PXPSD_PSDSOURCELAY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03_ALTERAÇÃO_01\TELA10G_VERGALHAO.PIRA.PNG"/>
  <p:tag name="PXPSD_PNGPATH" val="03_ALTERAÇÃO_01\"/>
  <p:tag name="PXPSD_PNGFILENAME" val="TELA10G_VERGALHAO.PIRA.PNG"/>
  <p:tag name="PXPSD_LAYERNAME" val="vergalhao.pira"/>
  <p:tag name="PXPSD_PSDPATH" val="03_Alteração_01\"/>
  <p:tag name="PXPSD_PSDFILENAME" val="tela10g.psd"/>
  <p:tag name="PXPSD_PSDSOURCE" val="C:\Users\breno.miranda\Desktop\Matheus\arcelor\03_Alteração_01\tela10g.psd"/>
  <p:tag name=" PXPSD_PSDSOURCELAYER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03_ALTERAÇÃO_01\TELA10G_ARCELOR_MITTAL_5926_EDIT.PNG"/>
  <p:tag name="PXPSD_PNGPATH" val="03_ALTERAÇÃO_01\"/>
  <p:tag name="PXPSD_PNGFILENAME" val="TELA10G_ARCELOR_MITTAL_5926_EDIT.PNG"/>
  <p:tag name="PXPSD_LAYERNAME" val="Arcelor_Mittal_5926_edit"/>
  <p:tag name="PXPSD_PSDPATH" val="03_Alteração_01\"/>
  <p:tag name="PXPSD_PSDFILENAME" val="tela10g.psd"/>
  <p:tag name="PXPSD_PSDSOURCE" val="C:\Users\breno.miranda\Desktop\Matheus\arcelor\03_Alteração_01\tela10g.psd"/>
  <p:tag name=" PXPSD_PSDSOURCELAYER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03_ALTERAÇÃO_01\TELA10G_ARCELOR_MITTAL_5926_EDIT COPY.PNG"/>
  <p:tag name="PXPSD_PNGPATH" val="03_ALTERAÇÃO_01\"/>
  <p:tag name="PXPSD_PNGFILENAME" val="TELA10G_ARCELOR_MITTAL_5926_EDIT COPY.PNG"/>
  <p:tag name="PXPSD_LAYERNAME" val="Arcelor_Mittal_5926_edit copy"/>
  <p:tag name="PXPSD_PSDPATH" val="03_Alteração_01\"/>
  <p:tag name="PXPSD_PSDFILENAME" val="tela10g.psd"/>
  <p:tag name="PXPSD_PSDSOURCE" val="C:\Users\breno.miranda\Desktop\Matheus\arcelor\03_Alteração_01\tela10g.psd"/>
  <p:tag name=" PXPSD_PSDSOURCELAYER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03_ALTERAÇÃO_01\TELA10G_ARCELOR_MITTAL_5926_EDIT COPY 2.PNG"/>
  <p:tag name="PXPSD_PNGPATH" val="03_ALTERAÇÃO_01\"/>
  <p:tag name="PXPSD_PNGFILENAME" val="TELA10G_ARCELOR_MITTAL_5926_EDIT COPY 2.PNG"/>
  <p:tag name="PXPSD_LAYERNAME" val="Arcelor_Mittal_5926_edit copy 2"/>
  <p:tag name="PXPSD_PSDPATH" val="03_Alteração_01\"/>
  <p:tag name="PXPSD_PSDFILENAME" val="tela10g.psd"/>
  <p:tag name="PXPSD_PSDSOURCE" val="C:\Users\breno.miranda\Desktop\Matheus\arcelor\03_Alteração_01\tela10g.psd"/>
  <p:tag name=" PXPSD_PSDSOURCELAYER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03_ALTERAÇÃO_01\TELA10G_LAYER 1.PNG"/>
  <p:tag name="PXPSD_PNGPATH" val="03_ALTERAÇÃO_01\"/>
  <p:tag name="PXPSD_PNGFILENAME" val="TELA10G_LAYER 1.PNG"/>
  <p:tag name="PXPSD_LAYERNAME" val="Layer 1"/>
  <p:tag name="PXPSD_PSDPATH" val="03_Alteração_01\"/>
  <p:tag name="PXPSD_PSDFILENAME" val="tela10g.psd"/>
  <p:tag name="PXPSD_PSDSOURCE" val="C:\Users\breno.miranda\Desktop\Matheus\arcelor\03_Alteração_01\tela10g.psd"/>
  <p:tag name=" PXPSD_PSDSOURCELAY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03_ALTERAÇÃO_01\TELA10G_LOGO.PNG"/>
  <p:tag name="PXPSD_PNGPATH" val="03_ALTERAÇÃO_01\"/>
  <p:tag name="PXPSD_PNGFILENAME" val="TELA10G_LOGO.PNG"/>
  <p:tag name="PXPSD_LAYERNAME" val="logo"/>
  <p:tag name="PXPSD_PSDPATH" val="03_Alteração_01\"/>
  <p:tag name="PXPSD_PSDFILENAME" val="tela10g.psd"/>
  <p:tag name="PXPSD_PSDSOURCE" val="C:\Users\breno.miranda\Desktop\Matheus\arcelor\03_Alteração_01\tela10g.psd"/>
  <p:tag name=" PXPSD_PSDSOURCELAYER" val="5"/>
</p:tagLst>
</file>

<file path=ppt/theme/theme1.xml><?xml version="1.0" encoding="utf-8"?>
<a:theme xmlns:a="http://schemas.openxmlformats.org/drawingml/2006/main" name="5_AM_Template9">
  <a:themeElements>
    <a:clrScheme name="Projeto Maturidade">
      <a:dk1>
        <a:srgbClr val="696969"/>
      </a:dk1>
      <a:lt1>
        <a:srgbClr val="FFFFFF"/>
      </a:lt1>
      <a:dk2>
        <a:srgbClr val="FF3700"/>
      </a:dk2>
      <a:lt2>
        <a:srgbClr val="BAC48C"/>
      </a:lt2>
      <a:accent1>
        <a:srgbClr val="DCD4C2"/>
      </a:accent1>
      <a:accent2>
        <a:srgbClr val="C5BCA4"/>
      </a:accent2>
      <a:accent3>
        <a:srgbClr val="FFFFFF"/>
      </a:accent3>
      <a:accent4>
        <a:srgbClr val="595959"/>
      </a:accent4>
      <a:accent5>
        <a:srgbClr val="EBE6DD"/>
      </a:accent5>
      <a:accent6>
        <a:srgbClr val="B2AA94"/>
      </a:accent6>
      <a:hlink>
        <a:srgbClr val="8B819E"/>
      </a:hlink>
      <a:folHlink>
        <a:srgbClr val="9DB1C9"/>
      </a:folHlink>
    </a:clrScheme>
    <a:fontScheme name="1_AM_Template9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AM_Template9 1">
        <a:dk1>
          <a:srgbClr val="696969"/>
        </a:dk1>
        <a:lt1>
          <a:srgbClr val="FFFFFF"/>
        </a:lt1>
        <a:dk2>
          <a:srgbClr val="FF3700"/>
        </a:dk2>
        <a:lt2>
          <a:srgbClr val="BAC48C"/>
        </a:lt2>
        <a:accent1>
          <a:srgbClr val="DCD4C2"/>
        </a:accent1>
        <a:accent2>
          <a:srgbClr val="C5BCA4"/>
        </a:accent2>
        <a:accent3>
          <a:srgbClr val="FFFFFF"/>
        </a:accent3>
        <a:accent4>
          <a:srgbClr val="595959"/>
        </a:accent4>
        <a:accent5>
          <a:srgbClr val="EBE6DD"/>
        </a:accent5>
        <a:accent6>
          <a:srgbClr val="B2AA94"/>
        </a:accent6>
        <a:hlink>
          <a:srgbClr val="8B819E"/>
        </a:hlink>
        <a:folHlink>
          <a:srgbClr val="9DB1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Tema do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Belgo-ArcelorMittal 2007">
  <a:themeElements>
    <a:clrScheme name="Template Belgo-ArcelorMittal 2007 1">
      <a:dk1>
        <a:srgbClr val="696969"/>
      </a:dk1>
      <a:lt1>
        <a:srgbClr val="FFFFFF"/>
      </a:lt1>
      <a:dk2>
        <a:srgbClr val="FF3700"/>
      </a:dk2>
      <a:lt2>
        <a:srgbClr val="BAC48C"/>
      </a:lt2>
      <a:accent1>
        <a:srgbClr val="DCD4C2"/>
      </a:accent1>
      <a:accent2>
        <a:srgbClr val="C5BCA4"/>
      </a:accent2>
      <a:accent3>
        <a:srgbClr val="FFFFFF"/>
      </a:accent3>
      <a:accent4>
        <a:srgbClr val="595959"/>
      </a:accent4>
      <a:accent5>
        <a:srgbClr val="EBE6DD"/>
      </a:accent5>
      <a:accent6>
        <a:srgbClr val="B2AA94"/>
      </a:accent6>
      <a:hlink>
        <a:srgbClr val="8B819E"/>
      </a:hlink>
      <a:folHlink>
        <a:srgbClr val="9DB1C9"/>
      </a:folHlink>
    </a:clrScheme>
    <a:fontScheme name="Template Belgo-ArcelorMittal 2007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Belgo-ArcelorMittal 2007 1">
        <a:dk1>
          <a:srgbClr val="696969"/>
        </a:dk1>
        <a:lt1>
          <a:srgbClr val="FFFFFF"/>
        </a:lt1>
        <a:dk2>
          <a:srgbClr val="FF3700"/>
        </a:dk2>
        <a:lt2>
          <a:srgbClr val="BAC48C"/>
        </a:lt2>
        <a:accent1>
          <a:srgbClr val="DCD4C2"/>
        </a:accent1>
        <a:accent2>
          <a:srgbClr val="C5BCA4"/>
        </a:accent2>
        <a:accent3>
          <a:srgbClr val="FFFFFF"/>
        </a:accent3>
        <a:accent4>
          <a:srgbClr val="595959"/>
        </a:accent4>
        <a:accent5>
          <a:srgbClr val="EBE6DD"/>
        </a:accent5>
        <a:accent6>
          <a:srgbClr val="B2AA94"/>
        </a:accent6>
        <a:hlink>
          <a:srgbClr val="8B819E"/>
        </a:hlink>
        <a:folHlink>
          <a:srgbClr val="9DB1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Tema do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42941</TotalTime>
  <Words>1635</Words>
  <Application>Microsoft Office PowerPoint</Application>
  <PresentationFormat>On-screen Show (4:3)</PresentationFormat>
  <Paragraphs>241</Paragraphs>
  <Slides>27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MS PGothic</vt:lpstr>
      <vt:lpstr>SimSun</vt:lpstr>
      <vt:lpstr>Arial</vt:lpstr>
      <vt:lpstr>Arial Black</vt:lpstr>
      <vt:lpstr>Calibri</vt:lpstr>
      <vt:lpstr>Calibri Light</vt:lpstr>
      <vt:lpstr>Tahoma</vt:lpstr>
      <vt:lpstr>Times New Roman</vt:lpstr>
      <vt:lpstr>VAG Rounded Std Light</vt:lpstr>
      <vt:lpstr>Wingdings</vt:lpstr>
      <vt:lpstr>5_AM_Template9</vt:lpstr>
      <vt:lpstr>10_Tema do Office</vt:lpstr>
      <vt:lpstr>Template Belgo-ArcelorMittal 2007</vt:lpstr>
      <vt:lpstr>11_Tema do Office</vt:lpstr>
      <vt:lpstr>Office Theme</vt:lpstr>
      <vt:lpstr>1_Office Theme</vt:lpstr>
      <vt:lpstr>2_Office Theme</vt:lpstr>
      <vt:lpstr>3_Office Theme</vt:lpstr>
      <vt:lpstr>Foto do Photo Editor</vt:lpstr>
      <vt:lpstr>PowerPoint Presentation</vt:lpstr>
      <vt:lpstr>The World's Largest Steelmaker</vt:lpstr>
      <vt:lpstr>ArcelorMittal in Brazil</vt:lpstr>
      <vt:lpstr>ArcelorMittal Brazil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second line</dc:title>
  <dc:creator>FMP</dc:creator>
  <cp:lastModifiedBy>MTM guest</cp:lastModifiedBy>
  <cp:revision>1186</cp:revision>
  <cp:lastPrinted>2016-09-02T17:07:26Z</cp:lastPrinted>
  <dcterms:created xsi:type="dcterms:W3CDTF">2007-07-26T12:35:46Z</dcterms:created>
  <dcterms:modified xsi:type="dcterms:W3CDTF">2019-04-03T15:08:58Z</dcterms:modified>
</cp:coreProperties>
</file>